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5" r:id="rId4"/>
  </p:sldMasterIdLst>
  <p:notesMasterIdLst>
    <p:notesMasterId r:id="rId13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0000"/>
    <a:srgbClr val="89C4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0" autoAdjust="0"/>
    <p:restoredTop sz="84262" autoAdjust="0"/>
  </p:normalViewPr>
  <p:slideViewPr>
    <p:cSldViewPr>
      <p:cViewPr varScale="1">
        <p:scale>
          <a:sx n="63" d="100"/>
          <a:sy n="63" d="100"/>
        </p:scale>
        <p:origin x="8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20F3D43-199D-8B84-1697-9A569F5670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A615010-6404-6824-7BFC-5120377AE90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DCB1290-80FE-E5E5-7FAE-5177C393D2F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4D5C5D10-5AE3-4A9D-743C-B9443A6D3F8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79D58CA2-E6FF-3F8A-CE08-B2B9860084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4E36EDC1-2B7D-AAF4-27A8-C9DD4F234B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A312325-7E88-4F10-9038-66A0AF3E47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312325-7E88-4F10-9038-66A0AF3E479A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44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9 Major Corridors</a:t>
            </a:r>
          </a:p>
          <a:p>
            <a:r>
              <a:rPr lang="en-US" dirty="0"/>
              <a:t>Benefit of Measure A has been the ability to fund projects in the early phases of a project and flexible to fund the match needed for grants.  </a:t>
            </a:r>
          </a:p>
          <a:p>
            <a:r>
              <a:rPr lang="en-US" dirty="0"/>
              <a:t>It has helped “tee” projects up to be competitive for grants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312325-7E88-4F10-9038-66A0AF3E479A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489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9 projects that have delivered since 2009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312325-7E88-4F10-9038-66A0AF3E479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488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County primarily uses Measure A for the pre-construction phases of a project:  PA&amp;ED, PS&amp;E, ROW.  This tees projects up to be competitive for Construction funding.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312325-7E88-4F10-9038-66A0AF3E479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738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projects that are in design phase, these projects still need $$ for construction</a:t>
            </a:r>
          </a:p>
          <a:p>
            <a:r>
              <a:rPr lang="en-US" dirty="0"/>
              <a:t>The project that are in construction, these are skewing higher than the 33% of MA used on 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312325-7E88-4F10-9038-66A0AF3E479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19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the increase in construction cost?  </a:t>
            </a:r>
          </a:p>
          <a:p>
            <a:r>
              <a:rPr lang="en-US" dirty="0"/>
              <a:t>Market Trend in construction costs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312325-7E88-4F10-9038-66A0AF3E479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71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312325-7E88-4F10-9038-66A0AF3E479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534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9053B-E0F6-43EF-45D8-58D3A7E5C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965D66-D4A4-9C76-88F9-F532126A4F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92AA84-7D5A-1981-BE7A-F1DB568938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County intends to contract for the $34,273,211 (remaining 2</a:t>
            </a:r>
            <a:r>
              <a:rPr lang="en-US" baseline="30000" dirty="0"/>
              <a:t>nd</a:t>
            </a:r>
            <a:r>
              <a:rPr lang="en-US" dirty="0"/>
              <a:t> Decennial) in the FY26 Budget as an amendment to the existing contract.   </a:t>
            </a:r>
          </a:p>
          <a:p>
            <a:r>
              <a:rPr lang="en-US" dirty="0"/>
              <a:t>Concern by STA and the ITOC is in the spend down of funds </a:t>
            </a:r>
          </a:p>
          <a:p>
            <a:r>
              <a:rPr lang="en-US" dirty="0"/>
              <a:t>This plan identifies how Sac County will  accomplish the spend down.</a:t>
            </a:r>
          </a:p>
          <a:p>
            <a:r>
              <a:rPr lang="en-US" dirty="0"/>
              <a:t>There are 3 large,  active projects in construction and there will not be delays as is often the case in pre-construction.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1955E-D940-30D5-5F91-0FE7E34BCD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312325-7E88-4F10-9038-66A0AF3E479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54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88749-C8CE-3F4F-C4A5-84FA0153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0138E-D742-0238-BCE6-B64C0864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77423-7D1D-305D-62FB-F22205E2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7ED9F-02A0-4067-9024-086E7EE8CA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72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1AB7D-B416-7E5B-1699-3266DF29F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5E3F9-08F6-AE6C-4C21-386D0685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CA1B1-0ADE-2997-83FC-56342521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2CAE0-7F4A-49DC-8F94-9FD64C9C70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477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37A80-6C4B-1092-C419-1F8DE8CF9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7B8AF-4F22-53EB-0069-224A0B4EE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55FB6-EC7F-A4E3-C633-91B18A4DE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DEA76-F412-49E1-8EB9-CD7E675589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63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69008-2378-7188-6DFF-7D03921E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75789-8D2C-DA84-893E-0807E98DA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D0BC2-5BFF-8832-C493-8F1AA8EE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07ABA-1D6C-4F26-A90B-3A08695CFA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98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4E1E5-9906-3006-5BE8-C7556111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4DFB6-C934-D157-7DB3-CE05A281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AAFBF-047D-A206-2DDF-8270BFFD9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0150E0-1EC9-457F-B99D-64EBFEB1AF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924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B54B8A-ACBC-7F80-15D1-95D51206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13F8D63-C43B-6D4C-3BA2-EED295D5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A21707-9A4E-2F60-69B1-206753EE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A417-8F6A-4982-BF01-B97077D97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53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013FB8F-BDF2-61AD-FC01-832E2A9DB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4E42AB9-9167-7F74-A020-F3BDE434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AA43D8B-CED1-68CD-E940-ECC94503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F343C-5C2A-4832-8F42-76AF65F346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1531982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74CBFA-E706-07E4-A03E-15630C3A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3AA8745-BAAF-1399-DABC-AFE0F7129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B676662-045E-182C-B120-F7B2D3EA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305B6-9C80-4BF6-B8E6-5C359D8A10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06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610116A-F390-F296-D401-5CCF9F419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6F324B6-8C05-95C2-CFA6-DFBC6DB4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1EC19CF-9EED-C66F-87C3-D5E9B4FE7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ECB0-5713-41D6-9AF1-B00FAED16B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8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174DDC-11AC-7F16-8510-CA7822C28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F69A32-87C9-B264-5962-D2C5BA9C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A176B2-5C6F-C9A5-9A7C-6DD20AF5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70FF-51C8-419B-B815-D919B9C6E9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22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911405-C433-5169-5C6B-B7F21F70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87EBDB0-2064-631B-8B5D-B4920EC41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291A71-2BBC-0326-97D4-ED0BBE21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97DF2-3B6B-4A8B-B92E-66D02816EF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156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9E0814A-25BA-56F8-2F1A-6EE3E23C7E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649D1B2-D812-B70D-27C6-3172D1AC95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4521F-0EEC-3ABB-7F20-274F14E81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June 6, 2011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4C72C-C837-892D-B78D-BBC1EB6BF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Sacramento County Health and Human Services - 2011/12 Recommended Budget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02CF2-0195-5A09-45AF-67482D34C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A76D91E-EB6A-415C-BA5F-B7F1BF4912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F8020050-B15D-E873-0292-A24022C4C97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6248400"/>
            <a:ext cx="8229600" cy="0"/>
          </a:xfrm>
          <a:prstGeom prst="line">
            <a:avLst/>
          </a:prstGeom>
          <a:noFill/>
          <a:ln w="19050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86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1BB8391A-249E-97F2-C756-9A70C99169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57600"/>
            <a:ext cx="6934200" cy="16891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>
                <a:solidFill>
                  <a:schemeClr val="tx1"/>
                </a:solidFill>
                <a:cs typeface="Tahoma" pitchFamily="34" charset="0"/>
              </a:rPr>
              <a:t>March 27, 2025</a:t>
            </a:r>
            <a:endParaRPr lang="en-US" sz="2400" dirty="0">
              <a:solidFill>
                <a:schemeClr val="tx1"/>
              </a:solidFill>
              <a:cs typeface="Tahoma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200" dirty="0">
              <a:solidFill>
                <a:schemeClr val="tx1"/>
              </a:solidFill>
              <a:cs typeface="Tahoma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Heather Yee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2000" dirty="0">
              <a:latin typeface="Arial Black" pitchFamily="34" charset="0"/>
            </a:endParaRPr>
          </a:p>
        </p:txBody>
      </p:sp>
      <p:pic>
        <p:nvPicPr>
          <p:cNvPr id="4099" name="Picture 4" descr="sacctylogo">
            <a:extLst>
              <a:ext uri="{FF2B5EF4-FFF2-40B4-BE49-F238E27FC236}">
                <a16:creationId xmlns:a16="http://schemas.microsoft.com/office/drawing/2014/main" id="{7434F5D7-E7B0-171E-06E0-8234B448D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36" y="455951"/>
            <a:ext cx="3941064" cy="94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1">
            <a:extLst>
              <a:ext uri="{FF2B5EF4-FFF2-40B4-BE49-F238E27FC236}">
                <a16:creationId xmlns:a16="http://schemas.microsoft.com/office/drawing/2014/main" id="{713448B1-4625-552A-8065-E64A24875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70075"/>
            <a:ext cx="8001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Measure A – Capital Projects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7718E-98FD-96C3-58F9-B3D99318377E}"/>
              </a:ext>
            </a:extLst>
          </p:cNvPr>
          <p:cNvSpPr/>
          <p:nvPr/>
        </p:nvSpPr>
        <p:spPr>
          <a:xfrm>
            <a:off x="336550" y="4419600"/>
            <a:ext cx="8415338" cy="46038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223986-37CE-D4B7-9102-2CC70ED097BC}"/>
              </a:ext>
            </a:extLst>
          </p:cNvPr>
          <p:cNvSpPr/>
          <p:nvPr/>
        </p:nvSpPr>
        <p:spPr>
          <a:xfrm>
            <a:off x="401638" y="6238875"/>
            <a:ext cx="8415337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506E43-39AB-5299-AB54-8FAB45930E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9626" y="455951"/>
            <a:ext cx="3472262" cy="8666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>
            <a:extLst>
              <a:ext uri="{FF2B5EF4-FFF2-40B4-BE49-F238E27FC236}">
                <a16:creationId xmlns:a16="http://schemas.microsoft.com/office/drawing/2014/main" id="{D73546A8-66F6-16AD-6713-94859184F1C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066800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March 2025</a:t>
            </a:r>
          </a:p>
        </p:txBody>
      </p:sp>
      <p:sp>
        <p:nvSpPr>
          <p:cNvPr id="5124" name="Footer Placeholder 4">
            <a:extLst>
              <a:ext uri="{FF2B5EF4-FFF2-40B4-BE49-F238E27FC236}">
                <a16:creationId xmlns:a16="http://schemas.microsoft.com/office/drawing/2014/main" id="{B768CE6F-C546-F721-59AD-68856D97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828800" y="6296025"/>
            <a:ext cx="56388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ahoma" panose="020B0604030504040204" pitchFamily="34" charset="0"/>
              </a:rPr>
              <a:t>Sacramento County Department of Transportation – Measure A Capital Projects </a:t>
            </a:r>
          </a:p>
        </p:txBody>
      </p:sp>
      <p:sp>
        <p:nvSpPr>
          <p:cNvPr id="5125" name="Slide Number Placeholder 5">
            <a:extLst>
              <a:ext uri="{FF2B5EF4-FFF2-40B4-BE49-F238E27FC236}">
                <a16:creationId xmlns:a16="http://schemas.microsoft.com/office/drawing/2014/main" id="{48F02357-D0DF-414A-E29B-84B631B57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E81615-2784-4DCE-9919-329216A83E43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pic>
        <p:nvPicPr>
          <p:cNvPr id="5126" name="Picture 4" descr="sacctylogo">
            <a:extLst>
              <a:ext uri="{FF2B5EF4-FFF2-40B4-BE49-F238E27FC236}">
                <a16:creationId xmlns:a16="http://schemas.microsoft.com/office/drawing/2014/main" id="{94E178E2-FDA1-8D00-B73B-0B6D7587E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2">
            <a:extLst>
              <a:ext uri="{FF2B5EF4-FFF2-40B4-BE49-F238E27FC236}">
                <a16:creationId xmlns:a16="http://schemas.microsoft.com/office/drawing/2014/main" id="{3C043F85-8FE3-2AA0-0C8F-998434990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8100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2004 Measure A Ordinance – Local Arterial Roads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3DFAFF6-CE16-7135-F5B3-E08DA744AF72}"/>
              </a:ext>
            </a:extLst>
          </p:cNvPr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B8465B5D-9788-DE49-BD16-06EFB4A4F783}"/>
              </a:ext>
            </a:extLst>
          </p:cNvPr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E875462-72E4-42BE-D649-F387861218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376149" y="1149350"/>
            <a:ext cx="5860773" cy="497681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5A7E0-A7FB-58EE-8A2C-50E262E89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>
            <a:extLst>
              <a:ext uri="{FF2B5EF4-FFF2-40B4-BE49-F238E27FC236}">
                <a16:creationId xmlns:a16="http://schemas.microsoft.com/office/drawing/2014/main" id="{83A5959C-0820-3F12-0200-53223E8294D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066800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March 2025</a:t>
            </a:r>
          </a:p>
        </p:txBody>
      </p:sp>
      <p:sp>
        <p:nvSpPr>
          <p:cNvPr id="5124" name="Footer Placeholder 4">
            <a:extLst>
              <a:ext uri="{FF2B5EF4-FFF2-40B4-BE49-F238E27FC236}">
                <a16:creationId xmlns:a16="http://schemas.microsoft.com/office/drawing/2014/main" id="{AED4831B-0B11-8940-7B54-1EB60350B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828800" y="6296025"/>
            <a:ext cx="56388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ahoma" panose="020B0604030504040204" pitchFamily="34" charset="0"/>
              </a:rPr>
              <a:t>Sacramento County Department of Transportation – Measure A Capital Projects </a:t>
            </a:r>
          </a:p>
        </p:txBody>
      </p:sp>
      <p:sp>
        <p:nvSpPr>
          <p:cNvPr id="5125" name="Slide Number Placeholder 5">
            <a:extLst>
              <a:ext uri="{FF2B5EF4-FFF2-40B4-BE49-F238E27FC236}">
                <a16:creationId xmlns:a16="http://schemas.microsoft.com/office/drawing/2014/main" id="{4A4407FF-8139-3908-3852-029EA787E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E81615-2784-4DCE-9919-329216A83E43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pic>
        <p:nvPicPr>
          <p:cNvPr id="5126" name="Picture 4" descr="sacctylogo">
            <a:extLst>
              <a:ext uri="{FF2B5EF4-FFF2-40B4-BE49-F238E27FC236}">
                <a16:creationId xmlns:a16="http://schemas.microsoft.com/office/drawing/2014/main" id="{279C3463-C804-CFB3-5B91-992C7655B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2">
            <a:extLst>
              <a:ext uri="{FF2B5EF4-FFF2-40B4-BE49-F238E27FC236}">
                <a16:creationId xmlns:a16="http://schemas.microsoft.com/office/drawing/2014/main" id="{AC30C86C-1652-5D59-0E8C-155AE18AD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8100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Projects Using Measure A Funding - Completed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97C9A8F-2F46-18E3-8BB4-976F70A06BCE}"/>
              </a:ext>
            </a:extLst>
          </p:cNvPr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68BBB348-1AA7-962B-36FA-76902075C672}"/>
              </a:ext>
            </a:extLst>
          </p:cNvPr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C4D9B6-57E3-1BD1-54A6-EF1E324245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1942873"/>
            <a:ext cx="8763000" cy="28484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342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4F26B-55D9-9635-5D57-D27D6DB8F6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>
            <a:extLst>
              <a:ext uri="{FF2B5EF4-FFF2-40B4-BE49-F238E27FC236}">
                <a16:creationId xmlns:a16="http://schemas.microsoft.com/office/drawing/2014/main" id="{8DE1A0D3-00C0-7856-FCF5-7CD29DC5AFE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066800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March 2025</a:t>
            </a:r>
          </a:p>
        </p:txBody>
      </p:sp>
      <p:sp>
        <p:nvSpPr>
          <p:cNvPr id="5124" name="Footer Placeholder 4">
            <a:extLst>
              <a:ext uri="{FF2B5EF4-FFF2-40B4-BE49-F238E27FC236}">
                <a16:creationId xmlns:a16="http://schemas.microsoft.com/office/drawing/2014/main" id="{029ADDCC-E027-8617-40CD-C9CBD217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828800" y="6296025"/>
            <a:ext cx="56388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ahoma" panose="020B0604030504040204" pitchFamily="34" charset="0"/>
              </a:rPr>
              <a:t>Sacramento County Department of Transportation – Measure A Capital Projects </a:t>
            </a:r>
          </a:p>
        </p:txBody>
      </p:sp>
      <p:sp>
        <p:nvSpPr>
          <p:cNvPr id="5125" name="Slide Number Placeholder 5">
            <a:extLst>
              <a:ext uri="{FF2B5EF4-FFF2-40B4-BE49-F238E27FC236}">
                <a16:creationId xmlns:a16="http://schemas.microsoft.com/office/drawing/2014/main" id="{FFFAB046-C639-A6AE-7327-D570C819D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E81615-2784-4DCE-9919-329216A83E43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pic>
        <p:nvPicPr>
          <p:cNvPr id="5126" name="Picture 4" descr="sacctylogo">
            <a:extLst>
              <a:ext uri="{FF2B5EF4-FFF2-40B4-BE49-F238E27FC236}">
                <a16:creationId xmlns:a16="http://schemas.microsoft.com/office/drawing/2014/main" id="{444D60CA-1913-A2D3-7E98-31D3C566A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2">
            <a:extLst>
              <a:ext uri="{FF2B5EF4-FFF2-40B4-BE49-F238E27FC236}">
                <a16:creationId xmlns:a16="http://schemas.microsoft.com/office/drawing/2014/main" id="{E0DC5EDF-10B2-8CCA-568F-A25BCF09E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8100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Projects Using Measure A Funding - Active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349BF05-E807-4E12-51F9-1706C3E90A15}"/>
              </a:ext>
            </a:extLst>
          </p:cNvPr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6DB6BD52-D94E-4E17-AE40-79D00CCDB2D7}"/>
              </a:ext>
            </a:extLst>
          </p:cNvPr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F87C369-E30D-3E04-8271-0A4B74569E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00131" y="1630365"/>
            <a:ext cx="8943738" cy="29782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606D72-FAE4-3A51-6EF6-7EAED7A90370}"/>
              </a:ext>
            </a:extLst>
          </p:cNvPr>
          <p:cNvSpPr txBox="1"/>
          <p:nvPr/>
        </p:nvSpPr>
        <p:spPr>
          <a:xfrm>
            <a:off x="342786" y="4858433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*Current expenditures</a:t>
            </a:r>
          </a:p>
          <a:p>
            <a:r>
              <a:rPr lang="en-US" dirty="0"/>
              <a:t>Total Project Costs incurred</a:t>
            </a:r>
          </a:p>
        </p:txBody>
      </p:sp>
    </p:spTree>
    <p:extLst>
      <p:ext uri="{BB962C8B-B14F-4D97-AF65-F5344CB8AC3E}">
        <p14:creationId xmlns:p14="http://schemas.microsoft.com/office/powerpoint/2010/main" val="1797112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1B3B8-C073-148F-A666-920679C51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>
            <a:extLst>
              <a:ext uri="{FF2B5EF4-FFF2-40B4-BE49-F238E27FC236}">
                <a16:creationId xmlns:a16="http://schemas.microsoft.com/office/drawing/2014/main" id="{42D66D97-1DBC-F07D-3121-9F4A20F149D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066800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March 2025</a:t>
            </a:r>
          </a:p>
        </p:txBody>
      </p:sp>
      <p:sp>
        <p:nvSpPr>
          <p:cNvPr id="5124" name="Footer Placeholder 4">
            <a:extLst>
              <a:ext uri="{FF2B5EF4-FFF2-40B4-BE49-F238E27FC236}">
                <a16:creationId xmlns:a16="http://schemas.microsoft.com/office/drawing/2014/main" id="{55DF65EB-AC70-2673-AF0A-9C84FA7D6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828800" y="6296025"/>
            <a:ext cx="56388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ahoma" panose="020B0604030504040204" pitchFamily="34" charset="0"/>
              </a:rPr>
              <a:t>Sacramento County Department of Transportation – Measure A Capital Projects </a:t>
            </a:r>
          </a:p>
        </p:txBody>
      </p:sp>
      <p:sp>
        <p:nvSpPr>
          <p:cNvPr id="5125" name="Slide Number Placeholder 5">
            <a:extLst>
              <a:ext uri="{FF2B5EF4-FFF2-40B4-BE49-F238E27FC236}">
                <a16:creationId xmlns:a16="http://schemas.microsoft.com/office/drawing/2014/main" id="{EEA8B099-3124-A88E-46BB-43AE18FF6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E81615-2784-4DCE-9919-329216A83E43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pic>
        <p:nvPicPr>
          <p:cNvPr id="5126" name="Picture 4" descr="sacctylogo">
            <a:extLst>
              <a:ext uri="{FF2B5EF4-FFF2-40B4-BE49-F238E27FC236}">
                <a16:creationId xmlns:a16="http://schemas.microsoft.com/office/drawing/2014/main" id="{3CC29375-8607-30F8-1B08-FCA1B779C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2">
            <a:extLst>
              <a:ext uri="{FF2B5EF4-FFF2-40B4-BE49-F238E27FC236}">
                <a16:creationId xmlns:a16="http://schemas.microsoft.com/office/drawing/2014/main" id="{8F3C4AC4-A912-388A-A3A0-959C647C9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8100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Projects Using Measure A Funding - Active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E1AA8A4-38C2-B775-649B-6AE4CFE4B678}"/>
              </a:ext>
            </a:extLst>
          </p:cNvPr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46F24388-21E0-3115-ED67-86CF74801699}"/>
              </a:ext>
            </a:extLst>
          </p:cNvPr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34E575-324B-1E0A-8B79-19069B811D4D}"/>
              </a:ext>
            </a:extLst>
          </p:cNvPr>
          <p:cNvSpPr txBox="1"/>
          <p:nvPr/>
        </p:nvSpPr>
        <p:spPr>
          <a:xfrm>
            <a:off x="457200" y="49530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Estimated Total Project Cost</a:t>
            </a:r>
          </a:p>
          <a:p>
            <a:r>
              <a:rPr lang="en-US" dirty="0"/>
              <a:t>Forecasted Measure A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53EAEB-F461-DD17-9231-E685D91D5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" y="1722219"/>
            <a:ext cx="8915400" cy="2957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2793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84F01-5567-95AA-5051-4FBD26CA3B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>
            <a:extLst>
              <a:ext uri="{FF2B5EF4-FFF2-40B4-BE49-F238E27FC236}">
                <a16:creationId xmlns:a16="http://schemas.microsoft.com/office/drawing/2014/main" id="{699F165E-19E6-4A26-23D8-967D44C7517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066800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March 2025</a:t>
            </a:r>
          </a:p>
        </p:txBody>
      </p:sp>
      <p:sp>
        <p:nvSpPr>
          <p:cNvPr id="5124" name="Footer Placeholder 4">
            <a:extLst>
              <a:ext uri="{FF2B5EF4-FFF2-40B4-BE49-F238E27FC236}">
                <a16:creationId xmlns:a16="http://schemas.microsoft.com/office/drawing/2014/main" id="{941CAE15-B9BF-7CD6-8391-3B4EE6A3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828800" y="6296025"/>
            <a:ext cx="56388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ahoma" panose="020B0604030504040204" pitchFamily="34" charset="0"/>
              </a:rPr>
              <a:t>Sacramento County Department of Transportation – Measure A Capital Projects </a:t>
            </a:r>
          </a:p>
        </p:txBody>
      </p:sp>
      <p:sp>
        <p:nvSpPr>
          <p:cNvPr id="5125" name="Slide Number Placeholder 5">
            <a:extLst>
              <a:ext uri="{FF2B5EF4-FFF2-40B4-BE49-F238E27FC236}">
                <a16:creationId xmlns:a16="http://schemas.microsoft.com/office/drawing/2014/main" id="{FD0B77FE-D3E8-9B1F-EBAA-B7C0D574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E81615-2784-4DCE-9919-329216A83E43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pic>
        <p:nvPicPr>
          <p:cNvPr id="5126" name="Picture 4" descr="sacctylogo">
            <a:extLst>
              <a:ext uri="{FF2B5EF4-FFF2-40B4-BE49-F238E27FC236}">
                <a16:creationId xmlns:a16="http://schemas.microsoft.com/office/drawing/2014/main" id="{28C0EEF4-96FC-3784-D9D9-5DC1DC2E4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2">
            <a:extLst>
              <a:ext uri="{FF2B5EF4-FFF2-40B4-BE49-F238E27FC236}">
                <a16:creationId xmlns:a16="http://schemas.microsoft.com/office/drawing/2014/main" id="{77F9564D-D62F-3BFE-6555-AC807532C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8100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Caltrans Construction Cost Index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62A0790-C37E-563B-64D3-F40FEA3D5ED2}"/>
              </a:ext>
            </a:extLst>
          </p:cNvPr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CA795852-56E4-1D96-7FF9-820B22F812A7}"/>
              </a:ext>
            </a:extLst>
          </p:cNvPr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78C49C-124A-2764-C2B3-7CDBB65B2B85}"/>
              </a:ext>
            </a:extLst>
          </p:cNvPr>
          <p:cNvSpPr txBox="1"/>
          <p:nvPr/>
        </p:nvSpPr>
        <p:spPr>
          <a:xfrm>
            <a:off x="508794" y="5302717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Sacramento County uses a 3 year rolling average to calculate the Sacramento County Transportation Development Fee  (SCTDF)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3189AB-C396-F3F7-32AA-1781F39A7C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1" y="1564598"/>
            <a:ext cx="8837264" cy="343876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6523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EE3EDB-1218-A77A-8F1F-2658ACB0E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>
            <a:extLst>
              <a:ext uri="{FF2B5EF4-FFF2-40B4-BE49-F238E27FC236}">
                <a16:creationId xmlns:a16="http://schemas.microsoft.com/office/drawing/2014/main" id="{7872EAEF-B89C-B398-CAAE-320ECC3E7F6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066800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March 2025</a:t>
            </a:r>
          </a:p>
        </p:txBody>
      </p:sp>
      <p:sp>
        <p:nvSpPr>
          <p:cNvPr id="5124" name="Footer Placeholder 4">
            <a:extLst>
              <a:ext uri="{FF2B5EF4-FFF2-40B4-BE49-F238E27FC236}">
                <a16:creationId xmlns:a16="http://schemas.microsoft.com/office/drawing/2014/main" id="{C05FEE93-D0E0-82C4-631C-FE0353659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828800" y="6296025"/>
            <a:ext cx="56388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ahoma" panose="020B0604030504040204" pitchFamily="34" charset="0"/>
              </a:rPr>
              <a:t>Sacramento County Department of Transportation – Measure A Capital Projects </a:t>
            </a:r>
          </a:p>
        </p:txBody>
      </p:sp>
      <p:sp>
        <p:nvSpPr>
          <p:cNvPr id="5125" name="Slide Number Placeholder 5">
            <a:extLst>
              <a:ext uri="{FF2B5EF4-FFF2-40B4-BE49-F238E27FC236}">
                <a16:creationId xmlns:a16="http://schemas.microsoft.com/office/drawing/2014/main" id="{D5A2D5C3-590B-9970-F018-8F6130635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E81615-2784-4DCE-9919-329216A83E43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pic>
        <p:nvPicPr>
          <p:cNvPr id="5126" name="Picture 4" descr="sacctylogo">
            <a:extLst>
              <a:ext uri="{FF2B5EF4-FFF2-40B4-BE49-F238E27FC236}">
                <a16:creationId xmlns:a16="http://schemas.microsoft.com/office/drawing/2014/main" id="{FEA32BAC-95A9-BFE6-F500-54CE696FC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2">
            <a:extLst>
              <a:ext uri="{FF2B5EF4-FFF2-40B4-BE49-F238E27FC236}">
                <a16:creationId xmlns:a16="http://schemas.microsoft.com/office/drawing/2014/main" id="{0134EFE8-DE17-BED2-F0E1-A134B45CC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8100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Caltrans Construction Cost Index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3F31336-4D2A-505D-4B47-B852647A44F2}"/>
              </a:ext>
            </a:extLst>
          </p:cNvPr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A2343E32-AC55-F293-0A23-6ADE716DE3F1}"/>
              </a:ext>
            </a:extLst>
          </p:cNvPr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B5D05B-1D40-ABF6-6EB7-EE027C37CF7E}"/>
              </a:ext>
            </a:extLst>
          </p:cNvPr>
          <p:cNvSpPr txBox="1"/>
          <p:nvPr/>
        </p:nvSpPr>
        <p:spPr>
          <a:xfrm>
            <a:off x="665222" y="5433139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Sacramento County uses a 3 year rolling average to calculate the Sacramento County Transportation Development Fee  (SCTDF) .  This graph illustrates the single year vs. a 3-year average of the CCI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F8639D-296D-CFC9-C7D1-3C74060839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781" y="1274895"/>
            <a:ext cx="6812282" cy="40630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5664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D30E3-7C83-6542-09B1-A3EF9C462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>
            <a:extLst>
              <a:ext uri="{FF2B5EF4-FFF2-40B4-BE49-F238E27FC236}">
                <a16:creationId xmlns:a16="http://schemas.microsoft.com/office/drawing/2014/main" id="{406BF948-5E0F-762A-216F-36EF5C74B3D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066800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March 2025</a:t>
            </a:r>
          </a:p>
        </p:txBody>
      </p:sp>
      <p:sp>
        <p:nvSpPr>
          <p:cNvPr id="5124" name="Footer Placeholder 4">
            <a:extLst>
              <a:ext uri="{FF2B5EF4-FFF2-40B4-BE49-F238E27FC236}">
                <a16:creationId xmlns:a16="http://schemas.microsoft.com/office/drawing/2014/main" id="{0BC2A8A2-BC29-6697-E837-279565B8A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828800" y="6296025"/>
            <a:ext cx="56388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ahoma" panose="020B0604030504040204" pitchFamily="34" charset="0"/>
              </a:rPr>
              <a:t>Sacramento County Department of Transportation – Measure A Capital Projects </a:t>
            </a:r>
          </a:p>
        </p:txBody>
      </p:sp>
      <p:sp>
        <p:nvSpPr>
          <p:cNvPr id="5125" name="Slide Number Placeholder 5">
            <a:extLst>
              <a:ext uri="{FF2B5EF4-FFF2-40B4-BE49-F238E27FC236}">
                <a16:creationId xmlns:a16="http://schemas.microsoft.com/office/drawing/2014/main" id="{2F514CC0-B79A-AE22-2C5B-C4C0102C7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E81615-2784-4DCE-9919-329216A83E43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pic>
        <p:nvPicPr>
          <p:cNvPr id="5126" name="Picture 4" descr="sacctylogo">
            <a:extLst>
              <a:ext uri="{FF2B5EF4-FFF2-40B4-BE49-F238E27FC236}">
                <a16:creationId xmlns:a16="http://schemas.microsoft.com/office/drawing/2014/main" id="{728A4E96-FE7C-8491-D087-C2AB9B5DA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2">
            <a:extLst>
              <a:ext uri="{FF2B5EF4-FFF2-40B4-BE49-F238E27FC236}">
                <a16:creationId xmlns:a16="http://schemas.microsoft.com/office/drawing/2014/main" id="{7DC347C3-EC26-6B2D-C6EC-EDD0E8A70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8100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Measure A – Expenditure Plan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44A2EFB-C343-E26C-F1E8-BD42346963EF}"/>
              </a:ext>
            </a:extLst>
          </p:cNvPr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C02F110F-0C7C-BB12-E9E2-318B423521F8}"/>
              </a:ext>
            </a:extLst>
          </p:cNvPr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95F273-76C5-B401-9B81-FC1046A1F1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384" y="1149349"/>
            <a:ext cx="7266541" cy="498382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454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98bae5-a605-4eed-a871-1ef8b53b6521">
      <Terms xmlns="http://schemas.microsoft.com/office/infopath/2007/PartnerControls"/>
    </lcf76f155ced4ddcb4097134ff3c332f>
    <TaxCatchAll xmlns="d612c6d0-d459-443a-b239-e989686eeb2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D20838EBF2FB42837130A4AEE42CF2" ma:contentTypeVersion="18" ma:contentTypeDescription="Create a new document." ma:contentTypeScope="" ma:versionID="eb5f3cc9413143ead0bd16f158f5e094">
  <xsd:schema xmlns:xsd="http://www.w3.org/2001/XMLSchema" xmlns:xs="http://www.w3.org/2001/XMLSchema" xmlns:p="http://schemas.microsoft.com/office/2006/metadata/properties" xmlns:ns2="8f98bae5-a605-4eed-a871-1ef8b53b6521" xmlns:ns3="d612c6d0-d459-443a-b239-e989686eeb22" targetNamespace="http://schemas.microsoft.com/office/2006/metadata/properties" ma:root="true" ma:fieldsID="7e72f1c5b31e0ca770e0e4d09f70ceb9" ns2:_="" ns3:_="">
    <xsd:import namespace="8f98bae5-a605-4eed-a871-1ef8b53b6521"/>
    <xsd:import namespace="d612c6d0-d459-443a-b239-e989686eeb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98bae5-a605-4eed-a871-1ef8b53b6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74a9f3f-c33f-43ed-8ee9-80d136ec9d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c6d0-d459-443a-b239-e989686eeb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e05a909-feee-4072-9d34-15c14fed7c71}" ma:internalName="TaxCatchAll" ma:showField="CatchAllData" ma:web="d612c6d0-d459-443a-b239-e989686eeb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A9B754-DB5F-4B80-94AC-C8C87735732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07BB2CE3-5AF1-4F68-9B54-FA690E2550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A71977-12CC-4DE1-A1C0-D9E01C92D447}"/>
</file>

<file path=docMetadata/LabelInfo.xml><?xml version="1.0" encoding="utf-8"?>
<clbl:labelList xmlns:clbl="http://schemas.microsoft.com/office/2020/mipLabelMetadata">
  <clbl:label id="{c13dd1c7-22d1-431c-a46c-2d140b414506}" enabled="1" method="Standard" siteId="{2b077431-a3b0-4b1c-bb77-f66a1132daa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426</Words>
  <Application>Microsoft Office PowerPoint</Application>
  <PresentationFormat>On-screen Show (4:3)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County of Sacramento DHHS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Recommended Budget Fiscal Year 2011-12</dc:title>
  <dc:creator>davisa</dc:creator>
  <cp:lastModifiedBy>Yee. Heather</cp:lastModifiedBy>
  <cp:revision>57</cp:revision>
  <dcterms:created xsi:type="dcterms:W3CDTF">2011-05-23T17:38:16Z</dcterms:created>
  <dcterms:modified xsi:type="dcterms:W3CDTF">2025-03-27T19:23:03Z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0x01010042D20838EBF2FB42837130A4AEE42CF2</vt:lpwstr>
  </property>
</Properties>
</file>