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880D4-C085-47A6-AB39-4744745D7401}" v="657" dt="2020-05-07T00:04:29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72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 Stricker" userId="f9f26a9d-cc12-4b06-ae79-95d5b64cf75e" providerId="ADAL" clId="{D2B880D4-C085-47A6-AB39-4744745D7401}"/>
    <pc:docChg chg="undo custSel delSld modSld sldOrd modNotesMaster">
      <pc:chgData name="Albert Stricker" userId="f9f26a9d-cc12-4b06-ae79-95d5b64cf75e" providerId="ADAL" clId="{D2B880D4-C085-47A6-AB39-4744745D7401}" dt="2020-05-06T23:25:17.409" v="1330" actId="20577"/>
      <pc:docMkLst>
        <pc:docMk/>
      </pc:docMkLst>
      <pc:sldChg chg="addSp modSp mod modAnim">
        <pc:chgData name="Albert Stricker" userId="f9f26a9d-cc12-4b06-ae79-95d5b64cf75e" providerId="ADAL" clId="{D2B880D4-C085-47A6-AB39-4744745D7401}" dt="2020-05-06T22:51:29.586" v="728" actId="20577"/>
        <pc:sldMkLst>
          <pc:docMk/>
          <pc:sldMk cId="2332312352" sldId="257"/>
        </pc:sldMkLst>
        <pc:spChg chg="mod">
          <ac:chgData name="Albert Stricker" userId="f9f26a9d-cc12-4b06-ae79-95d5b64cf75e" providerId="ADAL" clId="{D2B880D4-C085-47A6-AB39-4744745D7401}" dt="2020-05-06T22:51:29.586" v="728" actId="20577"/>
          <ac:spMkLst>
            <pc:docMk/>
            <pc:sldMk cId="2332312352" sldId="257"/>
            <ac:spMk id="8" creationId="{0CD031CD-260C-4EC2-A542-C6B8731B4F25}"/>
          </ac:spMkLst>
        </pc:spChg>
        <pc:spChg chg="add mod">
          <ac:chgData name="Albert Stricker" userId="f9f26a9d-cc12-4b06-ae79-95d5b64cf75e" providerId="ADAL" clId="{D2B880D4-C085-47A6-AB39-4744745D7401}" dt="2020-05-06T22:13:28.272" v="144" actId="14100"/>
          <ac:spMkLst>
            <pc:docMk/>
            <pc:sldMk cId="2332312352" sldId="257"/>
            <ac:spMk id="14" creationId="{59E1AEC4-543A-42B9-963A-C3EBB2F7C5FC}"/>
          </ac:spMkLst>
        </pc:spChg>
        <pc:spChg chg="add mod">
          <ac:chgData name="Albert Stricker" userId="f9f26a9d-cc12-4b06-ae79-95d5b64cf75e" providerId="ADAL" clId="{D2B880D4-C085-47A6-AB39-4744745D7401}" dt="2020-05-06T22:14:23.048" v="163" actId="207"/>
          <ac:spMkLst>
            <pc:docMk/>
            <pc:sldMk cId="2332312352" sldId="257"/>
            <ac:spMk id="15" creationId="{4BE64549-1E7E-4F2E-8F4C-1F3AA48E4414}"/>
          </ac:spMkLst>
        </pc:spChg>
        <pc:spChg chg="add mod">
          <ac:chgData name="Albert Stricker" userId="f9f26a9d-cc12-4b06-ae79-95d5b64cf75e" providerId="ADAL" clId="{D2B880D4-C085-47A6-AB39-4744745D7401}" dt="2020-05-06T22:14:43.342" v="176" actId="14100"/>
          <ac:spMkLst>
            <pc:docMk/>
            <pc:sldMk cId="2332312352" sldId="257"/>
            <ac:spMk id="16" creationId="{C2B5AFC2-383E-4CEE-B71D-33E7CA5A0B2F}"/>
          </ac:spMkLst>
        </pc:spChg>
        <pc:spChg chg="mod">
          <ac:chgData name="Albert Stricker" userId="f9f26a9d-cc12-4b06-ae79-95d5b64cf75e" providerId="ADAL" clId="{D2B880D4-C085-47A6-AB39-4744745D7401}" dt="2020-05-06T21:48:00.124" v="2" actId="1076"/>
          <ac:spMkLst>
            <pc:docMk/>
            <pc:sldMk cId="2332312352" sldId="257"/>
            <ac:spMk id="23" creationId="{6DF56501-2533-0B4F-989F-C033D738CAFC}"/>
          </ac:spMkLst>
        </pc:spChg>
        <pc:spChg chg="mod">
          <ac:chgData name="Albert Stricker" userId="f9f26a9d-cc12-4b06-ae79-95d5b64cf75e" providerId="ADAL" clId="{D2B880D4-C085-47A6-AB39-4744745D7401}" dt="2020-05-06T21:47:20.525" v="0" actId="1076"/>
          <ac:spMkLst>
            <pc:docMk/>
            <pc:sldMk cId="2332312352" sldId="257"/>
            <ac:spMk id="25" creationId="{664D3E0B-9927-1245-9D4E-622A9D898D9F}"/>
          </ac:spMkLst>
        </pc:spChg>
        <pc:spChg chg="mod">
          <ac:chgData name="Albert Stricker" userId="f9f26a9d-cc12-4b06-ae79-95d5b64cf75e" providerId="ADAL" clId="{D2B880D4-C085-47A6-AB39-4744745D7401}" dt="2020-05-06T21:48:03.994" v="3" actId="1076"/>
          <ac:spMkLst>
            <pc:docMk/>
            <pc:sldMk cId="2332312352" sldId="257"/>
            <ac:spMk id="27" creationId="{D8E26B94-FBF9-364B-8F41-E5426C8B6770}"/>
          </ac:spMkLst>
        </pc:spChg>
        <pc:picChg chg="mod">
          <ac:chgData name="Albert Stricker" userId="f9f26a9d-cc12-4b06-ae79-95d5b64cf75e" providerId="ADAL" clId="{D2B880D4-C085-47A6-AB39-4744745D7401}" dt="2020-05-06T22:13:48.261" v="160" actId="1076"/>
          <ac:picMkLst>
            <pc:docMk/>
            <pc:sldMk cId="2332312352" sldId="257"/>
            <ac:picMk id="21" creationId="{45345187-6D26-5A40-B2FC-EBD1CE87758D}"/>
          </ac:picMkLst>
        </pc:picChg>
      </pc:sldChg>
      <pc:sldChg chg="modSp mod">
        <pc:chgData name="Albert Stricker" userId="f9f26a9d-cc12-4b06-ae79-95d5b64cf75e" providerId="ADAL" clId="{D2B880D4-C085-47A6-AB39-4744745D7401}" dt="2020-05-06T23:20:11.352" v="1320" actId="20577"/>
        <pc:sldMkLst>
          <pc:docMk/>
          <pc:sldMk cId="2586907930" sldId="258"/>
        </pc:sldMkLst>
        <pc:spChg chg="mod">
          <ac:chgData name="Albert Stricker" userId="f9f26a9d-cc12-4b06-ae79-95d5b64cf75e" providerId="ADAL" clId="{D2B880D4-C085-47A6-AB39-4744745D7401}" dt="2020-05-06T23:20:11.352" v="1320" actId="20577"/>
          <ac:spMkLst>
            <pc:docMk/>
            <pc:sldMk cId="2586907930" sldId="258"/>
            <ac:spMk id="8" creationId="{F26EB2AB-0D9B-4D91-8879-16DA3C048EEB}"/>
          </ac:spMkLst>
        </pc:spChg>
      </pc:sldChg>
      <pc:sldChg chg="addSp modSp mod ord">
        <pc:chgData name="Albert Stricker" userId="f9f26a9d-cc12-4b06-ae79-95d5b64cf75e" providerId="ADAL" clId="{D2B880D4-C085-47A6-AB39-4744745D7401}" dt="2020-05-06T23:22:17.032" v="1324"/>
        <pc:sldMkLst>
          <pc:docMk/>
          <pc:sldMk cId="3043402195" sldId="259"/>
        </pc:sldMkLst>
        <pc:spChg chg="mod">
          <ac:chgData name="Albert Stricker" userId="f9f26a9d-cc12-4b06-ae79-95d5b64cf75e" providerId="ADAL" clId="{D2B880D4-C085-47A6-AB39-4744745D7401}" dt="2020-05-06T22:26:10.187" v="467" actId="6549"/>
          <ac:spMkLst>
            <pc:docMk/>
            <pc:sldMk cId="3043402195" sldId="259"/>
            <ac:spMk id="2" creationId="{1425AEF2-0CBB-D94C-988D-4E253A12BA4D}"/>
          </ac:spMkLst>
        </pc:spChg>
        <pc:picChg chg="add mod">
          <ac:chgData name="Albert Stricker" userId="f9f26a9d-cc12-4b06-ae79-95d5b64cf75e" providerId="ADAL" clId="{D2B880D4-C085-47A6-AB39-4744745D7401}" dt="2020-05-06T21:51:45.557" v="50" actId="1076"/>
          <ac:picMkLst>
            <pc:docMk/>
            <pc:sldMk cId="3043402195" sldId="259"/>
            <ac:picMk id="12" creationId="{AF257794-CDDD-4DED-B689-5B43021D362E}"/>
          </ac:picMkLst>
        </pc:picChg>
      </pc:sldChg>
      <pc:sldChg chg="addSp delSp modSp">
        <pc:chgData name="Albert Stricker" userId="f9f26a9d-cc12-4b06-ae79-95d5b64cf75e" providerId="ADAL" clId="{D2B880D4-C085-47A6-AB39-4744745D7401}" dt="2020-05-06T23:22:08.383" v="1322"/>
        <pc:sldMkLst>
          <pc:docMk/>
          <pc:sldMk cId="2929613993" sldId="260"/>
        </pc:sldMkLst>
        <pc:graphicFrameChg chg="mod">
          <ac:chgData name="Albert Stricker" userId="f9f26a9d-cc12-4b06-ae79-95d5b64cf75e" providerId="ADAL" clId="{D2B880D4-C085-47A6-AB39-4744745D7401}" dt="2020-05-06T22:56:02.101" v="886" actId="20577"/>
          <ac:graphicFrameMkLst>
            <pc:docMk/>
            <pc:sldMk cId="2929613993" sldId="260"/>
            <ac:graphicFrameMk id="5" creationId="{BC67E843-723D-47EE-A699-29AF7FE3BDCC}"/>
          </ac:graphicFrameMkLst>
        </pc:graphicFrameChg>
        <pc:picChg chg="add del">
          <ac:chgData name="Albert Stricker" userId="f9f26a9d-cc12-4b06-ae79-95d5b64cf75e" providerId="ADAL" clId="{D2B880D4-C085-47A6-AB39-4744745D7401}" dt="2020-05-06T23:22:08.383" v="1322"/>
          <ac:picMkLst>
            <pc:docMk/>
            <pc:sldMk cId="2929613993" sldId="260"/>
            <ac:picMk id="8" creationId="{1D6F6DC3-1A6A-4255-A152-D1E6D1A8F2C4}"/>
          </ac:picMkLst>
        </pc:picChg>
      </pc:sldChg>
      <pc:sldChg chg="modSp">
        <pc:chgData name="Albert Stricker" userId="f9f26a9d-cc12-4b06-ae79-95d5b64cf75e" providerId="ADAL" clId="{D2B880D4-C085-47A6-AB39-4744745D7401}" dt="2020-05-06T23:25:17.409" v="1330" actId="20577"/>
        <pc:sldMkLst>
          <pc:docMk/>
          <pc:sldMk cId="3417027035" sldId="261"/>
        </pc:sldMkLst>
        <pc:graphicFrameChg chg="mod">
          <ac:chgData name="Albert Stricker" userId="f9f26a9d-cc12-4b06-ae79-95d5b64cf75e" providerId="ADAL" clId="{D2B880D4-C085-47A6-AB39-4744745D7401}" dt="2020-05-06T23:25:17.409" v="1330" actId="20577"/>
          <ac:graphicFrameMkLst>
            <pc:docMk/>
            <pc:sldMk cId="3417027035" sldId="261"/>
            <ac:graphicFrameMk id="12" creationId="{58C674EE-50CC-4481-988C-EB51515835CE}"/>
          </ac:graphicFrameMkLst>
        </pc:graphicFrameChg>
      </pc:sldChg>
      <pc:sldChg chg="modSp mod">
        <pc:chgData name="Albert Stricker" userId="f9f26a9d-cc12-4b06-ae79-95d5b64cf75e" providerId="ADAL" clId="{D2B880D4-C085-47A6-AB39-4744745D7401}" dt="2020-05-06T22:38:26.056" v="711" actId="20577"/>
        <pc:sldMkLst>
          <pc:docMk/>
          <pc:sldMk cId="3334763156" sldId="264"/>
        </pc:sldMkLst>
        <pc:spChg chg="mod">
          <ac:chgData name="Albert Stricker" userId="f9f26a9d-cc12-4b06-ae79-95d5b64cf75e" providerId="ADAL" clId="{D2B880D4-C085-47A6-AB39-4744745D7401}" dt="2020-05-06T22:38:26.056" v="711" actId="20577"/>
          <ac:spMkLst>
            <pc:docMk/>
            <pc:sldMk cId="3334763156" sldId="264"/>
            <ac:spMk id="5" creationId="{26A02098-A3AD-4F4F-B754-8540A3085E96}"/>
          </ac:spMkLst>
        </pc:spChg>
        <pc:graphicFrameChg chg="mod">
          <ac:chgData name="Albert Stricker" userId="f9f26a9d-cc12-4b06-ae79-95d5b64cf75e" providerId="ADAL" clId="{D2B880D4-C085-47A6-AB39-4744745D7401}" dt="2020-05-06T22:36:05.585" v="688"/>
          <ac:graphicFrameMkLst>
            <pc:docMk/>
            <pc:sldMk cId="3334763156" sldId="264"/>
            <ac:graphicFrameMk id="9" creationId="{1485A688-F064-BE48-A81F-D4985AB30027}"/>
          </ac:graphicFrameMkLst>
        </pc:graphicFrameChg>
      </pc:sldChg>
      <pc:sldChg chg="modSp mod modNotes">
        <pc:chgData name="Albert Stricker" userId="f9f26a9d-cc12-4b06-ae79-95d5b64cf75e" providerId="ADAL" clId="{D2B880D4-C085-47A6-AB39-4744745D7401}" dt="2020-05-06T23:17:06.182" v="1285" actId="20577"/>
        <pc:sldMkLst>
          <pc:docMk/>
          <pc:sldMk cId="1846278300" sldId="265"/>
        </pc:sldMkLst>
        <pc:spChg chg="mod">
          <ac:chgData name="Albert Stricker" userId="f9f26a9d-cc12-4b06-ae79-95d5b64cf75e" providerId="ADAL" clId="{D2B880D4-C085-47A6-AB39-4744745D7401}" dt="2020-05-06T23:15:27.588" v="1269" actId="113"/>
          <ac:spMkLst>
            <pc:docMk/>
            <pc:sldMk cId="1846278300" sldId="265"/>
            <ac:spMk id="2" creationId="{39342D77-77C8-0940-B558-7CF88D7F5943}"/>
          </ac:spMkLst>
        </pc:spChg>
        <pc:spChg chg="mod">
          <ac:chgData name="Albert Stricker" userId="f9f26a9d-cc12-4b06-ae79-95d5b64cf75e" providerId="ADAL" clId="{D2B880D4-C085-47A6-AB39-4744745D7401}" dt="2020-05-06T23:17:06.182" v="1285" actId="20577"/>
          <ac:spMkLst>
            <pc:docMk/>
            <pc:sldMk cId="1846278300" sldId="265"/>
            <ac:spMk id="3" creationId="{908D556F-8741-E34F-B861-A55E99926BFD}"/>
          </ac:spMkLst>
        </pc:spChg>
      </pc:sldChg>
      <pc:sldChg chg="del">
        <pc:chgData name="Albert Stricker" userId="f9f26a9d-cc12-4b06-ae79-95d5b64cf75e" providerId="ADAL" clId="{D2B880D4-C085-47A6-AB39-4744745D7401}" dt="2020-05-06T23:14:25.373" v="1244" actId="47"/>
        <pc:sldMkLst>
          <pc:docMk/>
          <pc:sldMk cId="2239107938" sldId="266"/>
        </pc:sldMkLst>
      </pc:sldChg>
    </pc:docChg>
  </pc:docChgLst>
  <pc:docChgLst>
    <pc:chgData name="Albert Stricker" userId="f9f26a9d-cc12-4b06-ae79-95d5b64cf75e" providerId="ADAL" clId="{DFF68971-EE02-4C14-A797-F6609827BAE5}"/>
    <pc:docChg chg="delSld modSld">
      <pc:chgData name="Albert Stricker" userId="f9f26a9d-cc12-4b06-ae79-95d5b64cf75e" providerId="ADAL" clId="{DFF68971-EE02-4C14-A797-F6609827BAE5}" dt="2020-05-07T00:14:06.016" v="6" actId="20577"/>
      <pc:docMkLst>
        <pc:docMk/>
      </pc:docMkLst>
      <pc:sldChg chg="modSp mod">
        <pc:chgData name="Albert Stricker" userId="f9f26a9d-cc12-4b06-ae79-95d5b64cf75e" providerId="ADAL" clId="{DFF68971-EE02-4C14-A797-F6609827BAE5}" dt="2020-05-07T00:14:06.016" v="6" actId="20577"/>
        <pc:sldMkLst>
          <pc:docMk/>
          <pc:sldMk cId="850090304" sldId="256"/>
        </pc:sldMkLst>
        <pc:spChg chg="mod">
          <ac:chgData name="Albert Stricker" userId="f9f26a9d-cc12-4b06-ae79-95d5b64cf75e" providerId="ADAL" clId="{DFF68971-EE02-4C14-A797-F6609827BAE5}" dt="2020-05-07T00:14:06.016" v="6" actId="20577"/>
          <ac:spMkLst>
            <pc:docMk/>
            <pc:sldMk cId="850090304" sldId="256"/>
            <ac:spMk id="2" creationId="{9157FDF5-EA65-C047-847E-7B8175D3EC62}"/>
          </ac:spMkLst>
        </pc:spChg>
      </pc:sldChg>
      <pc:sldChg chg="del">
        <pc:chgData name="Albert Stricker" userId="f9f26a9d-cc12-4b06-ae79-95d5b64cf75e" providerId="ADAL" clId="{DFF68971-EE02-4C14-A797-F6609827BAE5}" dt="2020-05-07T00:07:16.921" v="0" actId="47"/>
        <pc:sldMkLst>
          <pc:docMk/>
          <pc:sldMk cId="3043402195" sldId="259"/>
        </pc:sldMkLst>
      </pc:sldChg>
      <pc:sldChg chg="modNotes">
        <pc:chgData name="Albert Stricker" userId="f9f26a9d-cc12-4b06-ae79-95d5b64cf75e" providerId="ADAL" clId="{DFF68971-EE02-4C14-A797-F6609827BAE5}" dt="2020-05-07T00:07:33.555" v="3" actId="1036"/>
        <pc:sldMkLst>
          <pc:docMk/>
          <pc:sldMk cId="1846278300" sldId="2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F0D1-F545-BC1B-1CB3123B5A2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F0D1-F545-BC1B-1CB3123B5A2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F0D1-F545-BC1B-1CB3123B5A2B}"/>
              </c:ext>
            </c:extLst>
          </c:dPt>
          <c:dLbls>
            <c:dLbl>
              <c:idx val="0"/>
              <c:layout>
                <c:manualLayout>
                  <c:x val="-0.23271205676623022"/>
                  <c:y val="0.108033764735376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D1-F545-BC1B-1CB3123B5A2B}"/>
                </c:ext>
              </c:extLst>
            </c:dLbl>
            <c:dLbl>
              <c:idx val="1"/>
              <c:layout>
                <c:manualLayout>
                  <c:x val="-6.9137710742452458E-17"/>
                  <c:y val="-0.138418195879006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D1-F545-BC1B-1CB3123B5A2B}"/>
                </c:ext>
              </c:extLst>
            </c:dLbl>
            <c:dLbl>
              <c:idx val="2"/>
              <c:layout>
                <c:manualLayout>
                  <c:x val="0.20128066097404826"/>
                  <c:y val="0.111713507980172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D1-F545-BC1B-1CB3123B5A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LPP Request</c:v>
                </c:pt>
                <c:pt idx="1">
                  <c:v>Federal Funds</c:v>
                </c:pt>
                <c:pt idx="2">
                  <c:v>Local Funds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13250000</c:v>
                </c:pt>
                <c:pt idx="1">
                  <c:v>8500000</c:v>
                </c:pt>
                <c:pt idx="2">
                  <c:v>13250000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D1-F545-BC1B-1CB3123B5A2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9DED1-DA0F-47F3-88DA-78DBF8BCF0D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39D085-0A8C-4E19-BD54-D7F2CA1092A3}">
      <dgm:prSet custT="1"/>
      <dgm:spPr/>
      <dgm:t>
        <a:bodyPr/>
        <a:lstStyle/>
        <a:p>
          <a:r>
            <a:rPr lang="en-US" sz="1800" dirty="0"/>
            <a:t>Lack of shoulders and blind turns cause safety concerns, accidents and fatalities</a:t>
          </a:r>
        </a:p>
      </dgm:t>
    </dgm:pt>
    <dgm:pt modelId="{9FD12B12-9BD5-4EBC-8839-5CB4C620B534}" type="parTrans" cxnId="{2BEA0E65-B07F-4AD3-ADAE-C34FC0042995}">
      <dgm:prSet/>
      <dgm:spPr/>
      <dgm:t>
        <a:bodyPr/>
        <a:lstStyle/>
        <a:p>
          <a:endParaRPr lang="en-US" sz="1800"/>
        </a:p>
      </dgm:t>
    </dgm:pt>
    <dgm:pt modelId="{076B0B8D-9D48-4A9E-8814-41DF47B011AA}" type="sibTrans" cxnId="{2BEA0E65-B07F-4AD3-ADAE-C34FC0042995}">
      <dgm:prSet/>
      <dgm:spPr/>
      <dgm:t>
        <a:bodyPr/>
        <a:lstStyle/>
        <a:p>
          <a:endParaRPr lang="en-US" sz="1800"/>
        </a:p>
      </dgm:t>
    </dgm:pt>
    <dgm:pt modelId="{2A512631-D1C8-44AA-A4D7-0E019B2505F7}">
      <dgm:prSet custT="1"/>
      <dgm:spPr/>
      <dgm:t>
        <a:bodyPr/>
        <a:lstStyle/>
        <a:p>
          <a:r>
            <a:rPr lang="en-US" sz="1800" dirty="0"/>
            <a:t>Inadequate infrastructure increases demand on US 50 which causes further congestion, greenhouse gas emissions and time delays reducing quality of life for residents</a:t>
          </a:r>
        </a:p>
      </dgm:t>
    </dgm:pt>
    <dgm:pt modelId="{E9CDB887-0CF7-4750-8577-C5F0A9F64BEC}" type="parTrans" cxnId="{2802FB29-34B5-430C-A023-B469F3E15AC9}">
      <dgm:prSet/>
      <dgm:spPr/>
      <dgm:t>
        <a:bodyPr/>
        <a:lstStyle/>
        <a:p>
          <a:endParaRPr lang="en-US" sz="1800"/>
        </a:p>
      </dgm:t>
    </dgm:pt>
    <dgm:pt modelId="{A88769A7-47BF-4A12-8E02-003635B95AE4}" type="sibTrans" cxnId="{2802FB29-34B5-430C-A023-B469F3E15AC9}">
      <dgm:prSet/>
      <dgm:spPr/>
      <dgm:t>
        <a:bodyPr/>
        <a:lstStyle/>
        <a:p>
          <a:endParaRPr lang="en-US" sz="1800"/>
        </a:p>
      </dgm:t>
    </dgm:pt>
    <dgm:pt modelId="{AC307912-D617-4757-BB0E-9C4B75859994}">
      <dgm:prSet custT="1"/>
      <dgm:spPr/>
      <dgm:t>
        <a:bodyPr/>
        <a:lstStyle/>
        <a:p>
          <a:r>
            <a:rPr lang="en-US" sz="1800" dirty="0"/>
            <a:t>Inadequate roadway inhibits development of affordable housing adjacent to the road</a:t>
          </a:r>
        </a:p>
      </dgm:t>
    </dgm:pt>
    <dgm:pt modelId="{E82BE9EF-6F26-43AD-BB5B-C5A81E6F1B80}" type="parTrans" cxnId="{40DABF24-EA60-419A-AF0E-31DCF99BA4AF}">
      <dgm:prSet/>
      <dgm:spPr/>
      <dgm:t>
        <a:bodyPr/>
        <a:lstStyle/>
        <a:p>
          <a:endParaRPr lang="en-US" sz="1800"/>
        </a:p>
      </dgm:t>
    </dgm:pt>
    <dgm:pt modelId="{A6B3CF05-8FC3-4BCB-A859-F10293343C57}" type="sibTrans" cxnId="{40DABF24-EA60-419A-AF0E-31DCF99BA4AF}">
      <dgm:prSet/>
      <dgm:spPr/>
      <dgm:t>
        <a:bodyPr/>
        <a:lstStyle/>
        <a:p>
          <a:endParaRPr lang="en-US" sz="1800"/>
        </a:p>
      </dgm:t>
    </dgm:pt>
    <dgm:pt modelId="{A26291A3-A233-401E-8662-C4E50628A61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Impediment to jobs housing balance, economic development and connected communities</a:t>
          </a:r>
        </a:p>
      </dgm:t>
    </dgm:pt>
    <dgm:pt modelId="{D0C1BC58-B93C-4B66-BAB5-C65EA8CE0E74}" type="parTrans" cxnId="{C8E71EC8-1F49-4509-9C63-D5C4E2A8914B}">
      <dgm:prSet/>
      <dgm:spPr/>
      <dgm:t>
        <a:bodyPr/>
        <a:lstStyle/>
        <a:p>
          <a:endParaRPr lang="en-US" sz="1800"/>
        </a:p>
      </dgm:t>
    </dgm:pt>
    <dgm:pt modelId="{6DCAE7FC-BCBE-4010-86F5-EC39D3A8DC97}" type="sibTrans" cxnId="{C8E71EC8-1F49-4509-9C63-D5C4E2A8914B}">
      <dgm:prSet/>
      <dgm:spPr/>
      <dgm:t>
        <a:bodyPr/>
        <a:lstStyle/>
        <a:p>
          <a:endParaRPr lang="en-US" sz="1800"/>
        </a:p>
      </dgm:t>
    </dgm:pt>
    <dgm:pt modelId="{1C3C15CC-5A25-459C-B5C2-8BA0F4EB3F53}">
      <dgm:prSet custT="1"/>
      <dgm:spPr/>
      <dgm:t>
        <a:bodyPr/>
        <a:lstStyle/>
        <a:p>
          <a:r>
            <a:rPr lang="en-US" sz="1800" dirty="0"/>
            <a:t>No bicycle or pedestrian facilities</a:t>
          </a:r>
        </a:p>
      </dgm:t>
    </dgm:pt>
    <dgm:pt modelId="{81DAADFC-74C2-4E98-A8D4-9B69D26CCE2B}" type="parTrans" cxnId="{9F72B7F0-68D5-4D62-BF2B-C03216FEE51F}">
      <dgm:prSet/>
      <dgm:spPr/>
    </dgm:pt>
    <dgm:pt modelId="{ED1B59CE-23BA-4FBC-89E8-FEC27B286134}" type="sibTrans" cxnId="{9F72B7F0-68D5-4D62-BF2B-C03216FEE51F}">
      <dgm:prSet/>
      <dgm:spPr/>
    </dgm:pt>
    <dgm:pt modelId="{9300DC82-80E5-3A46-9929-52ECA65A7954}" type="pres">
      <dgm:prSet presAssocID="{CCF9DED1-DA0F-47F3-88DA-78DBF8BCF0D1}" presName="linear" presStyleCnt="0">
        <dgm:presLayoutVars>
          <dgm:animLvl val="lvl"/>
          <dgm:resizeHandles val="exact"/>
        </dgm:presLayoutVars>
      </dgm:prSet>
      <dgm:spPr/>
    </dgm:pt>
    <dgm:pt modelId="{AE3E7D45-9CF1-3044-BE4B-05D1C835B2CE}" type="pres">
      <dgm:prSet presAssocID="{D139D085-0A8C-4E19-BD54-D7F2CA1092A3}" presName="parentText" presStyleLbl="node1" presStyleIdx="0" presStyleCnt="5" custLinFactNeighborX="-19167" custLinFactNeighborY="-10521">
        <dgm:presLayoutVars>
          <dgm:chMax val="0"/>
          <dgm:bulletEnabled val="1"/>
        </dgm:presLayoutVars>
      </dgm:prSet>
      <dgm:spPr/>
    </dgm:pt>
    <dgm:pt modelId="{BE30A3B4-DCD6-5A49-8039-A1DB5332E143}" type="pres">
      <dgm:prSet presAssocID="{076B0B8D-9D48-4A9E-8814-41DF47B011AA}" presName="spacer" presStyleCnt="0"/>
      <dgm:spPr/>
    </dgm:pt>
    <dgm:pt modelId="{B02E5499-AB8F-49F2-ADC0-87F0DB08BBC6}" type="pres">
      <dgm:prSet presAssocID="{1C3C15CC-5A25-459C-B5C2-8BA0F4EB3F5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22E8525-E8E9-4B87-A11B-D0A8B003D4B0}" type="pres">
      <dgm:prSet presAssocID="{ED1B59CE-23BA-4FBC-89E8-FEC27B286134}" presName="spacer" presStyleCnt="0"/>
      <dgm:spPr/>
    </dgm:pt>
    <dgm:pt modelId="{093F2DFD-67C2-7443-9256-D242052115F2}" type="pres">
      <dgm:prSet presAssocID="{2A512631-D1C8-44AA-A4D7-0E019B2505F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6550983-933D-4345-848A-A6886908ECE4}" type="pres">
      <dgm:prSet presAssocID="{A88769A7-47BF-4A12-8E02-003635B95AE4}" presName="spacer" presStyleCnt="0"/>
      <dgm:spPr/>
    </dgm:pt>
    <dgm:pt modelId="{B2FD7E00-8B30-AD48-84AE-B43B23BE8B18}" type="pres">
      <dgm:prSet presAssocID="{AC307912-D617-4757-BB0E-9C4B7585999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E6D06E3-1E06-7943-9669-E44B1FDDE34F}" type="pres">
      <dgm:prSet presAssocID="{A6B3CF05-8FC3-4BCB-A859-F10293343C57}" presName="spacer" presStyleCnt="0"/>
      <dgm:spPr/>
    </dgm:pt>
    <dgm:pt modelId="{DFBE08E9-6B7E-46A1-87EF-2721692EDA92}" type="pres">
      <dgm:prSet presAssocID="{A26291A3-A233-401E-8662-C4E50628A61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2C55314-4C62-8B45-B57A-8E79A6926219}" type="presOf" srcId="{AC307912-D617-4757-BB0E-9C4B75859994}" destId="{B2FD7E00-8B30-AD48-84AE-B43B23BE8B18}" srcOrd="0" destOrd="0" presId="urn:microsoft.com/office/officeart/2005/8/layout/vList2"/>
    <dgm:cxn modelId="{2DFDDA1E-E7B6-F54A-A0CC-691A1CCF2A28}" type="presOf" srcId="{CCF9DED1-DA0F-47F3-88DA-78DBF8BCF0D1}" destId="{9300DC82-80E5-3A46-9929-52ECA65A7954}" srcOrd="0" destOrd="0" presId="urn:microsoft.com/office/officeart/2005/8/layout/vList2"/>
    <dgm:cxn modelId="{40DABF24-EA60-419A-AF0E-31DCF99BA4AF}" srcId="{CCF9DED1-DA0F-47F3-88DA-78DBF8BCF0D1}" destId="{AC307912-D617-4757-BB0E-9C4B75859994}" srcOrd="3" destOrd="0" parTransId="{E82BE9EF-6F26-43AD-BB5B-C5A81E6F1B80}" sibTransId="{A6B3CF05-8FC3-4BCB-A859-F10293343C57}"/>
    <dgm:cxn modelId="{2802FB29-34B5-430C-A023-B469F3E15AC9}" srcId="{CCF9DED1-DA0F-47F3-88DA-78DBF8BCF0D1}" destId="{2A512631-D1C8-44AA-A4D7-0E019B2505F7}" srcOrd="2" destOrd="0" parTransId="{E9CDB887-0CF7-4750-8577-C5F0A9F64BEC}" sibTransId="{A88769A7-47BF-4A12-8E02-003635B95AE4}"/>
    <dgm:cxn modelId="{2BEA0E65-B07F-4AD3-ADAE-C34FC0042995}" srcId="{CCF9DED1-DA0F-47F3-88DA-78DBF8BCF0D1}" destId="{D139D085-0A8C-4E19-BD54-D7F2CA1092A3}" srcOrd="0" destOrd="0" parTransId="{9FD12B12-9BD5-4EBC-8839-5CB4C620B534}" sibTransId="{076B0B8D-9D48-4A9E-8814-41DF47B011AA}"/>
    <dgm:cxn modelId="{86F1B769-B0D0-A64A-A582-50F5BB377289}" type="presOf" srcId="{2A512631-D1C8-44AA-A4D7-0E019B2505F7}" destId="{093F2DFD-67C2-7443-9256-D242052115F2}" srcOrd="0" destOrd="0" presId="urn:microsoft.com/office/officeart/2005/8/layout/vList2"/>
    <dgm:cxn modelId="{DA69EE54-44A9-4FDC-B94C-EBAE76031F42}" type="presOf" srcId="{A26291A3-A233-401E-8662-C4E50628A61C}" destId="{DFBE08E9-6B7E-46A1-87EF-2721692EDA92}" srcOrd="0" destOrd="0" presId="urn:microsoft.com/office/officeart/2005/8/layout/vList2"/>
    <dgm:cxn modelId="{C8E71EC8-1F49-4509-9C63-D5C4E2A8914B}" srcId="{CCF9DED1-DA0F-47F3-88DA-78DBF8BCF0D1}" destId="{A26291A3-A233-401E-8662-C4E50628A61C}" srcOrd="4" destOrd="0" parTransId="{D0C1BC58-B93C-4B66-BAB5-C65EA8CE0E74}" sibTransId="{6DCAE7FC-BCBE-4010-86F5-EC39D3A8DC97}"/>
    <dgm:cxn modelId="{72A437CF-8F43-4981-8562-045BC9554C2A}" type="presOf" srcId="{1C3C15CC-5A25-459C-B5C2-8BA0F4EB3F53}" destId="{B02E5499-AB8F-49F2-ADC0-87F0DB08BBC6}" srcOrd="0" destOrd="0" presId="urn:microsoft.com/office/officeart/2005/8/layout/vList2"/>
    <dgm:cxn modelId="{9F72B7F0-68D5-4D62-BF2B-C03216FEE51F}" srcId="{CCF9DED1-DA0F-47F3-88DA-78DBF8BCF0D1}" destId="{1C3C15CC-5A25-459C-B5C2-8BA0F4EB3F53}" srcOrd="1" destOrd="0" parTransId="{81DAADFC-74C2-4E98-A8D4-9B69D26CCE2B}" sibTransId="{ED1B59CE-23BA-4FBC-89E8-FEC27B286134}"/>
    <dgm:cxn modelId="{165193F9-636E-EF4E-BFCC-2E3727FD2207}" type="presOf" srcId="{D139D085-0A8C-4E19-BD54-D7F2CA1092A3}" destId="{AE3E7D45-9CF1-3044-BE4B-05D1C835B2CE}" srcOrd="0" destOrd="0" presId="urn:microsoft.com/office/officeart/2005/8/layout/vList2"/>
    <dgm:cxn modelId="{DEFAC94A-AEA5-5E43-8779-9B65344309CA}" type="presParOf" srcId="{9300DC82-80E5-3A46-9929-52ECA65A7954}" destId="{AE3E7D45-9CF1-3044-BE4B-05D1C835B2CE}" srcOrd="0" destOrd="0" presId="urn:microsoft.com/office/officeart/2005/8/layout/vList2"/>
    <dgm:cxn modelId="{A4A8740E-19C5-7B4C-ADD2-DD8D92E33AB2}" type="presParOf" srcId="{9300DC82-80E5-3A46-9929-52ECA65A7954}" destId="{BE30A3B4-DCD6-5A49-8039-A1DB5332E143}" srcOrd="1" destOrd="0" presId="urn:microsoft.com/office/officeart/2005/8/layout/vList2"/>
    <dgm:cxn modelId="{025D6D5F-1419-4AB7-AD67-57191B0FF6B5}" type="presParOf" srcId="{9300DC82-80E5-3A46-9929-52ECA65A7954}" destId="{B02E5499-AB8F-49F2-ADC0-87F0DB08BBC6}" srcOrd="2" destOrd="0" presId="urn:microsoft.com/office/officeart/2005/8/layout/vList2"/>
    <dgm:cxn modelId="{572742DB-35C7-4F9A-ADBB-306C036C2FC2}" type="presParOf" srcId="{9300DC82-80E5-3A46-9929-52ECA65A7954}" destId="{A22E8525-E8E9-4B87-A11B-D0A8B003D4B0}" srcOrd="3" destOrd="0" presId="urn:microsoft.com/office/officeart/2005/8/layout/vList2"/>
    <dgm:cxn modelId="{CA114910-39A8-7948-9C78-90DE53341C66}" type="presParOf" srcId="{9300DC82-80E5-3A46-9929-52ECA65A7954}" destId="{093F2DFD-67C2-7443-9256-D242052115F2}" srcOrd="4" destOrd="0" presId="urn:microsoft.com/office/officeart/2005/8/layout/vList2"/>
    <dgm:cxn modelId="{4AFB176B-7B2F-0445-9A80-AFB715803D26}" type="presParOf" srcId="{9300DC82-80E5-3A46-9929-52ECA65A7954}" destId="{46550983-933D-4345-848A-A6886908ECE4}" srcOrd="5" destOrd="0" presId="urn:microsoft.com/office/officeart/2005/8/layout/vList2"/>
    <dgm:cxn modelId="{C9F84F6D-0F1A-6E45-A7FF-9D7172FC6FB7}" type="presParOf" srcId="{9300DC82-80E5-3A46-9929-52ECA65A7954}" destId="{B2FD7E00-8B30-AD48-84AE-B43B23BE8B18}" srcOrd="6" destOrd="0" presId="urn:microsoft.com/office/officeart/2005/8/layout/vList2"/>
    <dgm:cxn modelId="{7576D303-1625-B148-A436-ABECFB881BB2}" type="presParOf" srcId="{9300DC82-80E5-3A46-9929-52ECA65A7954}" destId="{DE6D06E3-1E06-7943-9669-E44B1FDDE34F}" srcOrd="7" destOrd="0" presId="urn:microsoft.com/office/officeart/2005/8/layout/vList2"/>
    <dgm:cxn modelId="{3BB1D3A3-F10D-425D-9507-BAB966089F10}" type="presParOf" srcId="{9300DC82-80E5-3A46-9929-52ECA65A7954}" destId="{DFBE08E9-6B7E-46A1-87EF-2721692EDA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CC555-F6B0-4F04-B3E6-08DA59ABACC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DBBA61B-6E6C-4CDC-A032-D4D54D9DC1D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Rancho Cordova is home to a workforce of more than 70,000, the 2</a:t>
          </a:r>
          <a:r>
            <a:rPr lang="en-US" sz="1400" b="1" baseline="30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nd</a:t>
          </a:r>
          <a:r>
            <a:rPr lang="en-US" sz="1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 largest job center in the 6-county region</a:t>
          </a:r>
        </a:p>
      </dgm:t>
    </dgm:pt>
    <dgm:pt modelId="{84BF141D-5990-4FB5-9B06-C7CF20A97E9D}" type="parTrans" cxnId="{458A7488-B2C8-4EC3-B70E-057D938CEB41}">
      <dgm:prSet/>
      <dgm:spPr/>
      <dgm:t>
        <a:bodyPr/>
        <a:lstStyle/>
        <a:p>
          <a:endParaRPr lang="en-US"/>
        </a:p>
      </dgm:t>
    </dgm:pt>
    <dgm:pt modelId="{593AD734-6226-4A6C-9A45-271453E980EC}" type="sibTrans" cxnId="{458A7488-B2C8-4EC3-B70E-057D938CEB41}">
      <dgm:prSet/>
      <dgm:spPr/>
      <dgm:t>
        <a:bodyPr/>
        <a:lstStyle/>
        <a:p>
          <a:endParaRPr lang="en-US"/>
        </a:p>
      </dgm:t>
    </dgm:pt>
    <dgm:pt modelId="{70B244D8-BFD5-4A0C-8EA9-34E6FD71E99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dirty="0">
              <a:latin typeface="Arial Narrow" panose="020B0606020202030204" pitchFamily="34" charset="0"/>
            </a:rPr>
            <a:t>White rock road serves job creating businesses including high-tech, medicine, manufacturing and construction</a:t>
          </a:r>
        </a:p>
      </dgm:t>
    </dgm:pt>
    <dgm:pt modelId="{F376351F-689B-409F-9B89-F26CFB1E95EB}" type="parTrans" cxnId="{F22E1AD5-BC19-49EE-A6D6-374F659C2D9F}">
      <dgm:prSet/>
      <dgm:spPr/>
      <dgm:t>
        <a:bodyPr/>
        <a:lstStyle/>
        <a:p>
          <a:endParaRPr lang="en-US"/>
        </a:p>
      </dgm:t>
    </dgm:pt>
    <dgm:pt modelId="{653BEE92-7C7A-41E7-90DC-62C92575BCAA}" type="sibTrans" cxnId="{F22E1AD5-BC19-49EE-A6D6-374F659C2D9F}">
      <dgm:prSet/>
      <dgm:spPr/>
      <dgm:t>
        <a:bodyPr/>
        <a:lstStyle/>
        <a:p>
          <a:endParaRPr lang="en-US"/>
        </a:p>
      </dgm:t>
    </dgm:pt>
    <dgm:pt modelId="{7236C8B1-D449-471E-AC37-4F9949BD4E0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dirty="0">
              <a:latin typeface="Arial Narrow" panose="020B0606020202030204" pitchFamily="34" charset="0"/>
            </a:rPr>
            <a:t>19,000 housing units are proposed adjacent to White Rock Road which would help close the jobs to housing imbalance</a:t>
          </a:r>
        </a:p>
      </dgm:t>
    </dgm:pt>
    <dgm:pt modelId="{69685B17-4F27-46A2-A179-4BE0187EC759}" type="parTrans" cxnId="{4B0990BA-CBE3-4266-B257-5BA726C9A29E}">
      <dgm:prSet/>
      <dgm:spPr/>
      <dgm:t>
        <a:bodyPr/>
        <a:lstStyle/>
        <a:p>
          <a:endParaRPr lang="en-US"/>
        </a:p>
      </dgm:t>
    </dgm:pt>
    <dgm:pt modelId="{739EEA78-30E4-4741-A521-7AD4DED3B933}" type="sibTrans" cxnId="{4B0990BA-CBE3-4266-B257-5BA726C9A29E}">
      <dgm:prSet/>
      <dgm:spPr/>
      <dgm:t>
        <a:bodyPr/>
        <a:lstStyle/>
        <a:p>
          <a:endParaRPr lang="en-US"/>
        </a:p>
      </dgm:t>
    </dgm:pt>
    <dgm:pt modelId="{1E3571BB-91EE-4BE6-AB40-6704AB95178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dirty="0">
              <a:latin typeface="Arial Narrow" panose="020B0606020202030204" pitchFamily="34" charset="0"/>
            </a:rPr>
            <a:t>Businesses select Rancho Cordova and the business park off White Rock Road due to quality of office buildings, central location, location above the flood plain and amenities in the city</a:t>
          </a:r>
        </a:p>
      </dgm:t>
    </dgm:pt>
    <dgm:pt modelId="{5B8E2534-F525-4CEA-8A05-5DDFCED0015A}" type="parTrans" cxnId="{646B05EE-C9F6-474A-9950-5DCC24EFA6BC}">
      <dgm:prSet/>
      <dgm:spPr/>
      <dgm:t>
        <a:bodyPr/>
        <a:lstStyle/>
        <a:p>
          <a:endParaRPr lang="en-US"/>
        </a:p>
      </dgm:t>
    </dgm:pt>
    <dgm:pt modelId="{B39F6BB8-E552-4153-865D-418529DF2D27}" type="sibTrans" cxnId="{646B05EE-C9F6-474A-9950-5DCC24EFA6BC}">
      <dgm:prSet/>
      <dgm:spPr/>
      <dgm:t>
        <a:bodyPr/>
        <a:lstStyle/>
        <a:p>
          <a:endParaRPr lang="en-US"/>
        </a:p>
      </dgm:t>
    </dgm:pt>
    <dgm:pt modelId="{687B558F-9424-4F9D-B83D-2EBEA14FEC7E}" type="pres">
      <dgm:prSet presAssocID="{08BCC555-F6B0-4F04-B3E6-08DA59ABACC8}" presName="root" presStyleCnt="0">
        <dgm:presLayoutVars>
          <dgm:dir/>
          <dgm:resizeHandles val="exact"/>
        </dgm:presLayoutVars>
      </dgm:prSet>
      <dgm:spPr/>
    </dgm:pt>
    <dgm:pt modelId="{916D2CE2-3A7D-4A2F-8FCA-26A7FCD7CDAE}" type="pres">
      <dgm:prSet presAssocID="{6DBBA61B-6E6C-4CDC-A032-D4D54D9DC1D9}" presName="compNode" presStyleCnt="0"/>
      <dgm:spPr/>
    </dgm:pt>
    <dgm:pt modelId="{9FDBC076-62CD-4F6B-A72F-A329F16B9802}" type="pres">
      <dgm:prSet presAssocID="{6DBBA61B-6E6C-4CDC-A032-D4D54D9DC1D9}" presName="iconBgRect" presStyleLbl="bgShp" presStyleIdx="0" presStyleCnt="4"/>
      <dgm:spPr>
        <a:solidFill>
          <a:srgbClr val="505050"/>
        </a:solidFill>
      </dgm:spPr>
    </dgm:pt>
    <dgm:pt modelId="{E2E85A50-73A4-4562-8717-9F01EE13D3FD}" type="pres">
      <dgm:prSet presAssocID="{6DBBA61B-6E6C-4CDC-A032-D4D54D9DC1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CB519CA7-F404-4956-857F-4992125DBF55}" type="pres">
      <dgm:prSet presAssocID="{6DBBA61B-6E6C-4CDC-A032-D4D54D9DC1D9}" presName="spaceRect" presStyleCnt="0"/>
      <dgm:spPr/>
    </dgm:pt>
    <dgm:pt modelId="{152EA7A1-E6D1-48C7-9DB6-F02B5561C99D}" type="pres">
      <dgm:prSet presAssocID="{6DBBA61B-6E6C-4CDC-A032-D4D54D9DC1D9}" presName="textRect" presStyleLbl="revTx" presStyleIdx="0" presStyleCnt="4">
        <dgm:presLayoutVars>
          <dgm:chMax val="1"/>
          <dgm:chPref val="1"/>
        </dgm:presLayoutVars>
      </dgm:prSet>
      <dgm:spPr/>
    </dgm:pt>
    <dgm:pt modelId="{E3FE3CB1-4167-4095-9AF8-DA2A75D69570}" type="pres">
      <dgm:prSet presAssocID="{593AD734-6226-4A6C-9A45-271453E980EC}" presName="sibTrans" presStyleCnt="0"/>
      <dgm:spPr/>
    </dgm:pt>
    <dgm:pt modelId="{FFAFF271-E51A-4318-A354-00713326EC8E}" type="pres">
      <dgm:prSet presAssocID="{1E3571BB-91EE-4BE6-AB40-6704AB951789}" presName="compNode" presStyleCnt="0"/>
      <dgm:spPr/>
    </dgm:pt>
    <dgm:pt modelId="{BD287367-7F30-4FFA-8EB2-B40935A7CF29}" type="pres">
      <dgm:prSet presAssocID="{1E3571BB-91EE-4BE6-AB40-6704AB951789}" presName="iconBgRect" presStyleLbl="bgShp" presStyleIdx="1" presStyleCnt="4"/>
      <dgm:spPr/>
    </dgm:pt>
    <dgm:pt modelId="{80625E38-9E9F-42F2-A5CD-FB5D9CA2949C}" type="pres">
      <dgm:prSet presAssocID="{1E3571BB-91EE-4BE6-AB40-6704AB951789}" presName="iconRect" presStyleLbl="node1" presStyleIdx="1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EF648AD2-D073-445A-8DE4-908245CEB31B}" type="pres">
      <dgm:prSet presAssocID="{1E3571BB-91EE-4BE6-AB40-6704AB951789}" presName="spaceRect" presStyleCnt="0"/>
      <dgm:spPr/>
    </dgm:pt>
    <dgm:pt modelId="{6290F643-8491-439A-ABF7-04520366BD37}" type="pres">
      <dgm:prSet presAssocID="{1E3571BB-91EE-4BE6-AB40-6704AB951789}" presName="textRect" presStyleLbl="revTx" presStyleIdx="1" presStyleCnt="4">
        <dgm:presLayoutVars>
          <dgm:chMax val="1"/>
          <dgm:chPref val="1"/>
        </dgm:presLayoutVars>
      </dgm:prSet>
      <dgm:spPr/>
    </dgm:pt>
    <dgm:pt modelId="{9E8D2EA9-7C2B-48CF-A781-2FC7156E4D40}" type="pres">
      <dgm:prSet presAssocID="{B39F6BB8-E552-4153-865D-418529DF2D27}" presName="sibTrans" presStyleCnt="0"/>
      <dgm:spPr/>
    </dgm:pt>
    <dgm:pt modelId="{7B1F9363-239E-4495-B2E8-9398754633E9}" type="pres">
      <dgm:prSet presAssocID="{70B244D8-BFD5-4A0C-8EA9-34E6FD71E991}" presName="compNode" presStyleCnt="0"/>
      <dgm:spPr/>
    </dgm:pt>
    <dgm:pt modelId="{244241EF-4DCF-4461-85EE-38D8FC82BAF9}" type="pres">
      <dgm:prSet presAssocID="{70B244D8-BFD5-4A0C-8EA9-34E6FD71E991}" presName="iconBgRect" presStyleLbl="bgShp" presStyleIdx="2" presStyleCnt="4"/>
      <dgm:spPr/>
    </dgm:pt>
    <dgm:pt modelId="{91B4FDCA-EFE3-45D6-AF96-DAF3A34EF38B}" type="pres">
      <dgm:prSet presAssocID="{70B244D8-BFD5-4A0C-8EA9-34E6FD71E9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815FBA6D-779C-4FCC-B8BD-715AE9F2DC2E}" type="pres">
      <dgm:prSet presAssocID="{70B244D8-BFD5-4A0C-8EA9-34E6FD71E991}" presName="spaceRect" presStyleCnt="0"/>
      <dgm:spPr/>
    </dgm:pt>
    <dgm:pt modelId="{98385AB8-F8C7-466A-8EA5-4B5C1BB7679B}" type="pres">
      <dgm:prSet presAssocID="{70B244D8-BFD5-4A0C-8EA9-34E6FD71E991}" presName="textRect" presStyleLbl="revTx" presStyleIdx="2" presStyleCnt="4">
        <dgm:presLayoutVars>
          <dgm:chMax val="1"/>
          <dgm:chPref val="1"/>
        </dgm:presLayoutVars>
      </dgm:prSet>
      <dgm:spPr/>
    </dgm:pt>
    <dgm:pt modelId="{9EE9BF55-7810-48CE-ADB5-4E98A55FE332}" type="pres">
      <dgm:prSet presAssocID="{653BEE92-7C7A-41E7-90DC-62C92575BCAA}" presName="sibTrans" presStyleCnt="0"/>
      <dgm:spPr/>
    </dgm:pt>
    <dgm:pt modelId="{A9D30F9C-A181-4575-B531-2F947CE80634}" type="pres">
      <dgm:prSet presAssocID="{7236C8B1-D449-471E-AC37-4F9949BD4E0A}" presName="compNode" presStyleCnt="0"/>
      <dgm:spPr/>
    </dgm:pt>
    <dgm:pt modelId="{5D145CB0-EA0C-4FC2-B204-6A3D08B50516}" type="pres">
      <dgm:prSet presAssocID="{7236C8B1-D449-471E-AC37-4F9949BD4E0A}" presName="iconBgRect" presStyleLbl="bgShp" presStyleIdx="3" presStyleCnt="4"/>
      <dgm:spPr/>
    </dgm:pt>
    <dgm:pt modelId="{627723AC-968E-4DDE-9909-60EF438E3459}" type="pres">
      <dgm:prSet presAssocID="{7236C8B1-D449-471E-AC37-4F9949BD4E0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3DB2835E-72FF-4DD4-B84D-AD0CE84D5075}" type="pres">
      <dgm:prSet presAssocID="{7236C8B1-D449-471E-AC37-4F9949BD4E0A}" presName="spaceRect" presStyleCnt="0"/>
      <dgm:spPr/>
    </dgm:pt>
    <dgm:pt modelId="{86F1FFDB-D76E-48B4-A841-D0CB197BE461}" type="pres">
      <dgm:prSet presAssocID="{7236C8B1-D449-471E-AC37-4F9949BD4E0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BE9FE04-25E1-4D6E-B6D1-643F83062B01}" type="presOf" srcId="{08BCC555-F6B0-4F04-B3E6-08DA59ABACC8}" destId="{687B558F-9424-4F9D-B83D-2EBEA14FEC7E}" srcOrd="0" destOrd="0" presId="urn:microsoft.com/office/officeart/2018/5/layout/IconCircleLabelList"/>
    <dgm:cxn modelId="{C418F36F-D116-49F5-BE12-7D7E7532DF15}" type="presOf" srcId="{70B244D8-BFD5-4A0C-8EA9-34E6FD71E991}" destId="{98385AB8-F8C7-466A-8EA5-4B5C1BB7679B}" srcOrd="0" destOrd="0" presId="urn:microsoft.com/office/officeart/2018/5/layout/IconCircleLabelList"/>
    <dgm:cxn modelId="{48564A52-A983-4FF1-A7CC-2DDCFC2EC478}" type="presOf" srcId="{1E3571BB-91EE-4BE6-AB40-6704AB951789}" destId="{6290F643-8491-439A-ABF7-04520366BD37}" srcOrd="0" destOrd="0" presId="urn:microsoft.com/office/officeart/2018/5/layout/IconCircleLabelList"/>
    <dgm:cxn modelId="{458A7488-B2C8-4EC3-B70E-057D938CEB41}" srcId="{08BCC555-F6B0-4F04-B3E6-08DA59ABACC8}" destId="{6DBBA61B-6E6C-4CDC-A032-D4D54D9DC1D9}" srcOrd="0" destOrd="0" parTransId="{84BF141D-5990-4FB5-9B06-C7CF20A97E9D}" sibTransId="{593AD734-6226-4A6C-9A45-271453E980EC}"/>
    <dgm:cxn modelId="{BDAC76AE-7E39-411A-B317-8CF6A0DF2A1F}" type="presOf" srcId="{6DBBA61B-6E6C-4CDC-A032-D4D54D9DC1D9}" destId="{152EA7A1-E6D1-48C7-9DB6-F02B5561C99D}" srcOrd="0" destOrd="0" presId="urn:microsoft.com/office/officeart/2018/5/layout/IconCircleLabelList"/>
    <dgm:cxn modelId="{4B0990BA-CBE3-4266-B257-5BA726C9A29E}" srcId="{08BCC555-F6B0-4F04-B3E6-08DA59ABACC8}" destId="{7236C8B1-D449-471E-AC37-4F9949BD4E0A}" srcOrd="3" destOrd="0" parTransId="{69685B17-4F27-46A2-A179-4BE0187EC759}" sibTransId="{739EEA78-30E4-4741-A521-7AD4DED3B933}"/>
    <dgm:cxn modelId="{F22E1AD5-BC19-49EE-A6D6-374F659C2D9F}" srcId="{08BCC555-F6B0-4F04-B3E6-08DA59ABACC8}" destId="{70B244D8-BFD5-4A0C-8EA9-34E6FD71E991}" srcOrd="2" destOrd="0" parTransId="{F376351F-689B-409F-9B89-F26CFB1E95EB}" sibTransId="{653BEE92-7C7A-41E7-90DC-62C92575BCAA}"/>
    <dgm:cxn modelId="{31B3A6ED-0E27-488D-8A71-6DFEAFE05CE4}" type="presOf" srcId="{7236C8B1-D449-471E-AC37-4F9949BD4E0A}" destId="{86F1FFDB-D76E-48B4-A841-D0CB197BE461}" srcOrd="0" destOrd="0" presId="urn:microsoft.com/office/officeart/2018/5/layout/IconCircleLabelList"/>
    <dgm:cxn modelId="{646B05EE-C9F6-474A-9950-5DCC24EFA6BC}" srcId="{08BCC555-F6B0-4F04-B3E6-08DA59ABACC8}" destId="{1E3571BB-91EE-4BE6-AB40-6704AB951789}" srcOrd="1" destOrd="0" parTransId="{5B8E2534-F525-4CEA-8A05-5DDFCED0015A}" sibTransId="{B39F6BB8-E552-4153-865D-418529DF2D27}"/>
    <dgm:cxn modelId="{E49B7D07-E1A4-47A9-A5E1-156D71E8E174}" type="presParOf" srcId="{687B558F-9424-4F9D-B83D-2EBEA14FEC7E}" destId="{916D2CE2-3A7D-4A2F-8FCA-26A7FCD7CDAE}" srcOrd="0" destOrd="0" presId="urn:microsoft.com/office/officeart/2018/5/layout/IconCircleLabelList"/>
    <dgm:cxn modelId="{F20C2D1A-1C2F-4AB6-B0CC-073291874173}" type="presParOf" srcId="{916D2CE2-3A7D-4A2F-8FCA-26A7FCD7CDAE}" destId="{9FDBC076-62CD-4F6B-A72F-A329F16B9802}" srcOrd="0" destOrd="0" presId="urn:microsoft.com/office/officeart/2018/5/layout/IconCircleLabelList"/>
    <dgm:cxn modelId="{5D973561-3F0C-487E-8085-ACFE0E509211}" type="presParOf" srcId="{916D2CE2-3A7D-4A2F-8FCA-26A7FCD7CDAE}" destId="{E2E85A50-73A4-4562-8717-9F01EE13D3FD}" srcOrd="1" destOrd="0" presId="urn:microsoft.com/office/officeart/2018/5/layout/IconCircleLabelList"/>
    <dgm:cxn modelId="{2983F1A4-D1A7-4179-A402-4C910794F2C0}" type="presParOf" srcId="{916D2CE2-3A7D-4A2F-8FCA-26A7FCD7CDAE}" destId="{CB519CA7-F404-4956-857F-4992125DBF55}" srcOrd="2" destOrd="0" presId="urn:microsoft.com/office/officeart/2018/5/layout/IconCircleLabelList"/>
    <dgm:cxn modelId="{8D8AB116-AB58-4405-942B-5CDB86E9BAE6}" type="presParOf" srcId="{916D2CE2-3A7D-4A2F-8FCA-26A7FCD7CDAE}" destId="{152EA7A1-E6D1-48C7-9DB6-F02B5561C99D}" srcOrd="3" destOrd="0" presId="urn:microsoft.com/office/officeart/2018/5/layout/IconCircleLabelList"/>
    <dgm:cxn modelId="{E0381391-EBD3-49DC-AF69-D7AB36185D8C}" type="presParOf" srcId="{687B558F-9424-4F9D-B83D-2EBEA14FEC7E}" destId="{E3FE3CB1-4167-4095-9AF8-DA2A75D69570}" srcOrd="1" destOrd="0" presId="urn:microsoft.com/office/officeart/2018/5/layout/IconCircleLabelList"/>
    <dgm:cxn modelId="{DE9CED1B-A5A4-47A9-8607-7719824858DC}" type="presParOf" srcId="{687B558F-9424-4F9D-B83D-2EBEA14FEC7E}" destId="{FFAFF271-E51A-4318-A354-00713326EC8E}" srcOrd="2" destOrd="0" presId="urn:microsoft.com/office/officeart/2018/5/layout/IconCircleLabelList"/>
    <dgm:cxn modelId="{84D5349A-10D2-420C-908D-FD6203CA87D8}" type="presParOf" srcId="{FFAFF271-E51A-4318-A354-00713326EC8E}" destId="{BD287367-7F30-4FFA-8EB2-B40935A7CF29}" srcOrd="0" destOrd="0" presId="urn:microsoft.com/office/officeart/2018/5/layout/IconCircleLabelList"/>
    <dgm:cxn modelId="{A367F605-41D7-4E2C-9518-AD18F95F3028}" type="presParOf" srcId="{FFAFF271-E51A-4318-A354-00713326EC8E}" destId="{80625E38-9E9F-42F2-A5CD-FB5D9CA2949C}" srcOrd="1" destOrd="0" presId="urn:microsoft.com/office/officeart/2018/5/layout/IconCircleLabelList"/>
    <dgm:cxn modelId="{F55E4154-83CE-42D3-B8E0-3386DCDD608E}" type="presParOf" srcId="{FFAFF271-E51A-4318-A354-00713326EC8E}" destId="{EF648AD2-D073-445A-8DE4-908245CEB31B}" srcOrd="2" destOrd="0" presId="urn:microsoft.com/office/officeart/2018/5/layout/IconCircleLabelList"/>
    <dgm:cxn modelId="{FDC37C5C-4069-4B3D-8069-9423ECD62716}" type="presParOf" srcId="{FFAFF271-E51A-4318-A354-00713326EC8E}" destId="{6290F643-8491-439A-ABF7-04520366BD37}" srcOrd="3" destOrd="0" presId="urn:microsoft.com/office/officeart/2018/5/layout/IconCircleLabelList"/>
    <dgm:cxn modelId="{7B446900-53A9-4243-8A59-C047FAAD756E}" type="presParOf" srcId="{687B558F-9424-4F9D-B83D-2EBEA14FEC7E}" destId="{9E8D2EA9-7C2B-48CF-A781-2FC7156E4D40}" srcOrd="3" destOrd="0" presId="urn:microsoft.com/office/officeart/2018/5/layout/IconCircleLabelList"/>
    <dgm:cxn modelId="{0B56F8AB-1D58-4994-8980-A78AB7E8F3F8}" type="presParOf" srcId="{687B558F-9424-4F9D-B83D-2EBEA14FEC7E}" destId="{7B1F9363-239E-4495-B2E8-9398754633E9}" srcOrd="4" destOrd="0" presId="urn:microsoft.com/office/officeart/2018/5/layout/IconCircleLabelList"/>
    <dgm:cxn modelId="{5691FA4C-AB75-4E35-8B63-4A474C6EE908}" type="presParOf" srcId="{7B1F9363-239E-4495-B2E8-9398754633E9}" destId="{244241EF-4DCF-4461-85EE-38D8FC82BAF9}" srcOrd="0" destOrd="0" presId="urn:microsoft.com/office/officeart/2018/5/layout/IconCircleLabelList"/>
    <dgm:cxn modelId="{88CF5D4E-2246-4662-99CF-C190B2ADEE41}" type="presParOf" srcId="{7B1F9363-239E-4495-B2E8-9398754633E9}" destId="{91B4FDCA-EFE3-45D6-AF96-DAF3A34EF38B}" srcOrd="1" destOrd="0" presId="urn:microsoft.com/office/officeart/2018/5/layout/IconCircleLabelList"/>
    <dgm:cxn modelId="{1F0F93F6-4AB1-437C-904B-B070DD15DF7E}" type="presParOf" srcId="{7B1F9363-239E-4495-B2E8-9398754633E9}" destId="{815FBA6D-779C-4FCC-B8BD-715AE9F2DC2E}" srcOrd="2" destOrd="0" presId="urn:microsoft.com/office/officeart/2018/5/layout/IconCircleLabelList"/>
    <dgm:cxn modelId="{5BD88187-2B2C-4576-9E14-DE9DE85B7127}" type="presParOf" srcId="{7B1F9363-239E-4495-B2E8-9398754633E9}" destId="{98385AB8-F8C7-466A-8EA5-4B5C1BB7679B}" srcOrd="3" destOrd="0" presId="urn:microsoft.com/office/officeart/2018/5/layout/IconCircleLabelList"/>
    <dgm:cxn modelId="{0C957B46-A215-4C60-88A6-1226C7C27E7F}" type="presParOf" srcId="{687B558F-9424-4F9D-B83D-2EBEA14FEC7E}" destId="{9EE9BF55-7810-48CE-ADB5-4E98A55FE332}" srcOrd="5" destOrd="0" presId="urn:microsoft.com/office/officeart/2018/5/layout/IconCircleLabelList"/>
    <dgm:cxn modelId="{763139F4-F6C6-4399-93AC-D5465767CAE0}" type="presParOf" srcId="{687B558F-9424-4F9D-B83D-2EBEA14FEC7E}" destId="{A9D30F9C-A181-4575-B531-2F947CE80634}" srcOrd="6" destOrd="0" presId="urn:microsoft.com/office/officeart/2018/5/layout/IconCircleLabelList"/>
    <dgm:cxn modelId="{956EDBD9-C9AD-4261-8A72-A851EC327C60}" type="presParOf" srcId="{A9D30F9C-A181-4575-B531-2F947CE80634}" destId="{5D145CB0-EA0C-4FC2-B204-6A3D08B50516}" srcOrd="0" destOrd="0" presId="urn:microsoft.com/office/officeart/2018/5/layout/IconCircleLabelList"/>
    <dgm:cxn modelId="{1E2E0782-DC81-415E-BE3D-E592D9838C97}" type="presParOf" srcId="{A9D30F9C-A181-4575-B531-2F947CE80634}" destId="{627723AC-968E-4DDE-9909-60EF438E3459}" srcOrd="1" destOrd="0" presId="urn:microsoft.com/office/officeart/2018/5/layout/IconCircleLabelList"/>
    <dgm:cxn modelId="{372F4BDD-B3E7-4198-8BB6-8051F30957A9}" type="presParOf" srcId="{A9D30F9C-A181-4575-B531-2F947CE80634}" destId="{3DB2835E-72FF-4DD4-B84D-AD0CE84D5075}" srcOrd="2" destOrd="0" presId="urn:microsoft.com/office/officeart/2018/5/layout/IconCircleLabelList"/>
    <dgm:cxn modelId="{B67F1974-34B5-41B6-BEB4-E469762A22C5}" type="presParOf" srcId="{A9D30F9C-A181-4575-B531-2F947CE80634}" destId="{86F1FFDB-D76E-48B4-A841-D0CB197BE46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E7D45-9CF1-3044-BE4B-05D1C835B2CE}">
      <dsp:nvSpPr>
        <dsp:cNvPr id="0" name=""/>
        <dsp:cNvSpPr/>
      </dsp:nvSpPr>
      <dsp:spPr>
        <a:xfrm>
          <a:off x="0" y="793"/>
          <a:ext cx="7115008" cy="929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Lack of shoulders and blind turns cause safety concerns, accidents and fatalities</a:t>
          </a:r>
        </a:p>
      </dsp:txBody>
      <dsp:txXfrm>
        <a:off x="45371" y="46164"/>
        <a:ext cx="7024266" cy="838688"/>
      </dsp:txXfrm>
    </dsp:sp>
    <dsp:sp modelId="{B02E5499-AB8F-49F2-ADC0-87F0DB08BBC6}">
      <dsp:nvSpPr>
        <dsp:cNvPr id="0" name=""/>
        <dsp:cNvSpPr/>
      </dsp:nvSpPr>
      <dsp:spPr>
        <a:xfrm>
          <a:off x="0" y="946076"/>
          <a:ext cx="7115008" cy="929430"/>
        </a:xfrm>
        <a:prstGeom prst="roundRect">
          <a:avLst/>
        </a:prstGeom>
        <a:gradFill rotWithShape="0">
          <a:gsLst>
            <a:gs pos="0">
              <a:schemeClr val="accent2">
                <a:hueOff val="2322919"/>
                <a:satOff val="-11903"/>
                <a:lumOff val="-6029"/>
                <a:alphaOff val="0"/>
                <a:tint val="98000"/>
                <a:lumMod val="110000"/>
              </a:schemeClr>
            </a:gs>
            <a:gs pos="84000">
              <a:schemeClr val="accent2">
                <a:hueOff val="2322919"/>
                <a:satOff val="-11903"/>
                <a:lumOff val="-6029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bicycle or pedestrian facilities</a:t>
          </a:r>
        </a:p>
      </dsp:txBody>
      <dsp:txXfrm>
        <a:off x="45371" y="991447"/>
        <a:ext cx="7024266" cy="838688"/>
      </dsp:txXfrm>
    </dsp:sp>
    <dsp:sp modelId="{093F2DFD-67C2-7443-9256-D242052115F2}">
      <dsp:nvSpPr>
        <dsp:cNvPr id="0" name=""/>
        <dsp:cNvSpPr/>
      </dsp:nvSpPr>
      <dsp:spPr>
        <a:xfrm>
          <a:off x="0" y="1889850"/>
          <a:ext cx="7115008" cy="929430"/>
        </a:xfrm>
        <a:prstGeom prst="roundRect">
          <a:avLst/>
        </a:prstGeom>
        <a:gradFill rotWithShape="0">
          <a:gsLst>
            <a:gs pos="0">
              <a:schemeClr val="accent2">
                <a:hueOff val="4645837"/>
                <a:satOff val="-23806"/>
                <a:lumOff val="-12059"/>
                <a:alphaOff val="0"/>
                <a:tint val="98000"/>
                <a:lumMod val="110000"/>
              </a:schemeClr>
            </a:gs>
            <a:gs pos="84000">
              <a:schemeClr val="accent2">
                <a:hueOff val="4645837"/>
                <a:satOff val="-23806"/>
                <a:lumOff val="-12059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Inadequate infrastructure increases demand on US 50 which causes further congestion, greenhouse gas emissions and time delays reducing quality of life for residents</a:t>
          </a:r>
        </a:p>
      </dsp:txBody>
      <dsp:txXfrm>
        <a:off x="45371" y="1935221"/>
        <a:ext cx="7024266" cy="838688"/>
      </dsp:txXfrm>
    </dsp:sp>
    <dsp:sp modelId="{B2FD7E00-8B30-AD48-84AE-B43B23BE8B18}">
      <dsp:nvSpPr>
        <dsp:cNvPr id="0" name=""/>
        <dsp:cNvSpPr/>
      </dsp:nvSpPr>
      <dsp:spPr>
        <a:xfrm>
          <a:off x="0" y="2833624"/>
          <a:ext cx="7115008" cy="929430"/>
        </a:xfrm>
        <a:prstGeom prst="roundRect">
          <a:avLst/>
        </a:prstGeom>
        <a:gradFill rotWithShape="0">
          <a:gsLst>
            <a:gs pos="0">
              <a:schemeClr val="accent2">
                <a:hueOff val="6968756"/>
                <a:satOff val="-35709"/>
                <a:lumOff val="-18088"/>
                <a:alphaOff val="0"/>
                <a:tint val="98000"/>
                <a:lumMod val="110000"/>
              </a:schemeClr>
            </a:gs>
            <a:gs pos="84000">
              <a:schemeClr val="accent2">
                <a:hueOff val="6968756"/>
                <a:satOff val="-35709"/>
                <a:lumOff val="-1808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Inadequate roadway inhibits development of affordable housing adjacent to the road</a:t>
          </a:r>
        </a:p>
      </dsp:txBody>
      <dsp:txXfrm>
        <a:off x="45371" y="2878995"/>
        <a:ext cx="7024266" cy="838688"/>
      </dsp:txXfrm>
    </dsp:sp>
    <dsp:sp modelId="{DFBE08E9-6B7E-46A1-87EF-2721692EDA92}">
      <dsp:nvSpPr>
        <dsp:cNvPr id="0" name=""/>
        <dsp:cNvSpPr/>
      </dsp:nvSpPr>
      <dsp:spPr>
        <a:xfrm>
          <a:off x="0" y="3777398"/>
          <a:ext cx="7115008" cy="929430"/>
        </a:xfrm>
        <a:prstGeom prst="roundRect">
          <a:avLst/>
        </a:prstGeom>
        <a:gradFill rotWithShape="0">
          <a:gsLst>
            <a:gs pos="0">
              <a:schemeClr val="accent2">
                <a:hueOff val="9291674"/>
                <a:satOff val="-47612"/>
                <a:lumOff val="-24118"/>
                <a:alphaOff val="0"/>
                <a:tint val="98000"/>
                <a:lumMod val="110000"/>
              </a:schemeClr>
            </a:gs>
            <a:gs pos="84000">
              <a:schemeClr val="accent2">
                <a:hueOff val="9291674"/>
                <a:satOff val="-47612"/>
                <a:lumOff val="-2411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Impediment to jobs housing balance, economic development and connected communities</a:t>
          </a:r>
        </a:p>
      </dsp:txBody>
      <dsp:txXfrm>
        <a:off x="45371" y="3822769"/>
        <a:ext cx="7024266" cy="838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BC076-62CD-4F6B-A72F-A329F16B9802}">
      <dsp:nvSpPr>
        <dsp:cNvPr id="0" name=""/>
        <dsp:cNvSpPr/>
      </dsp:nvSpPr>
      <dsp:spPr>
        <a:xfrm>
          <a:off x="600792" y="131626"/>
          <a:ext cx="1449891" cy="1449891"/>
        </a:xfrm>
        <a:prstGeom prst="ellipse">
          <a:avLst/>
        </a:prstGeom>
        <a:solidFill>
          <a:srgbClr val="505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85A50-73A4-4562-8717-9F01EE13D3FD}">
      <dsp:nvSpPr>
        <dsp:cNvPr id="0" name=""/>
        <dsp:cNvSpPr/>
      </dsp:nvSpPr>
      <dsp:spPr>
        <a:xfrm>
          <a:off x="909785" y="440619"/>
          <a:ext cx="831905" cy="8319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EA7A1-E6D1-48C7-9DB6-F02B5561C99D}">
      <dsp:nvSpPr>
        <dsp:cNvPr id="0" name=""/>
        <dsp:cNvSpPr/>
      </dsp:nvSpPr>
      <dsp:spPr>
        <a:xfrm>
          <a:off x="137302" y="2033123"/>
          <a:ext cx="2376871" cy="164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Rancho Cordova is home to a workforce of more than 70,000, the 2</a:t>
          </a:r>
          <a:r>
            <a:rPr lang="en-US" sz="1400" b="1" kern="1200" baseline="30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nd</a:t>
          </a:r>
          <a:r>
            <a:rPr lang="en-US" sz="1400" b="1" kern="12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 largest job center in the 6-county region</a:t>
          </a:r>
        </a:p>
      </dsp:txBody>
      <dsp:txXfrm>
        <a:off x="137302" y="2033123"/>
        <a:ext cx="2376871" cy="1649531"/>
      </dsp:txXfrm>
    </dsp:sp>
    <dsp:sp modelId="{BD287367-7F30-4FFA-8EB2-B40935A7CF29}">
      <dsp:nvSpPr>
        <dsp:cNvPr id="0" name=""/>
        <dsp:cNvSpPr/>
      </dsp:nvSpPr>
      <dsp:spPr>
        <a:xfrm>
          <a:off x="3393616" y="131626"/>
          <a:ext cx="1449891" cy="14498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25E38-9E9F-42F2-A5CD-FB5D9CA2949C}">
      <dsp:nvSpPr>
        <dsp:cNvPr id="0" name=""/>
        <dsp:cNvSpPr/>
      </dsp:nvSpPr>
      <dsp:spPr>
        <a:xfrm>
          <a:off x="3702610" y="440619"/>
          <a:ext cx="831905" cy="831905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0F643-8491-439A-ABF7-04520366BD37}">
      <dsp:nvSpPr>
        <dsp:cNvPr id="0" name=""/>
        <dsp:cNvSpPr/>
      </dsp:nvSpPr>
      <dsp:spPr>
        <a:xfrm>
          <a:off x="2930126" y="2033123"/>
          <a:ext cx="2376871" cy="164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latin typeface="Arial Narrow" panose="020B0606020202030204" pitchFamily="34" charset="0"/>
            </a:rPr>
            <a:t>Businesses select Rancho Cordova and the business park off White Rock Road due to quality of office buildings, central location, location above the flood plain and amenities in the city</a:t>
          </a:r>
        </a:p>
      </dsp:txBody>
      <dsp:txXfrm>
        <a:off x="2930126" y="2033123"/>
        <a:ext cx="2376871" cy="1649531"/>
      </dsp:txXfrm>
    </dsp:sp>
    <dsp:sp modelId="{244241EF-4DCF-4461-85EE-38D8FC82BAF9}">
      <dsp:nvSpPr>
        <dsp:cNvPr id="0" name=""/>
        <dsp:cNvSpPr/>
      </dsp:nvSpPr>
      <dsp:spPr>
        <a:xfrm>
          <a:off x="6186441" y="131626"/>
          <a:ext cx="1449891" cy="14498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4FDCA-EFE3-45D6-AF96-DAF3A34EF38B}">
      <dsp:nvSpPr>
        <dsp:cNvPr id="0" name=""/>
        <dsp:cNvSpPr/>
      </dsp:nvSpPr>
      <dsp:spPr>
        <a:xfrm>
          <a:off x="6495434" y="440619"/>
          <a:ext cx="831905" cy="8319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85AB8-F8C7-466A-8EA5-4B5C1BB7679B}">
      <dsp:nvSpPr>
        <dsp:cNvPr id="0" name=""/>
        <dsp:cNvSpPr/>
      </dsp:nvSpPr>
      <dsp:spPr>
        <a:xfrm>
          <a:off x="5722951" y="2033123"/>
          <a:ext cx="2376871" cy="164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latin typeface="Arial Narrow" panose="020B0606020202030204" pitchFamily="34" charset="0"/>
            </a:rPr>
            <a:t>White rock road serves job creating businesses including high-tech, medicine, manufacturing and construction</a:t>
          </a:r>
        </a:p>
      </dsp:txBody>
      <dsp:txXfrm>
        <a:off x="5722951" y="2033123"/>
        <a:ext cx="2376871" cy="1649531"/>
      </dsp:txXfrm>
    </dsp:sp>
    <dsp:sp modelId="{5D145CB0-EA0C-4FC2-B204-6A3D08B50516}">
      <dsp:nvSpPr>
        <dsp:cNvPr id="0" name=""/>
        <dsp:cNvSpPr/>
      </dsp:nvSpPr>
      <dsp:spPr>
        <a:xfrm>
          <a:off x="8979265" y="131626"/>
          <a:ext cx="1449891" cy="14498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723AC-968E-4DDE-9909-60EF438E3459}">
      <dsp:nvSpPr>
        <dsp:cNvPr id="0" name=""/>
        <dsp:cNvSpPr/>
      </dsp:nvSpPr>
      <dsp:spPr>
        <a:xfrm>
          <a:off x="9288259" y="440619"/>
          <a:ext cx="831905" cy="8319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1FFDB-D76E-48B4-A841-D0CB197BE461}">
      <dsp:nvSpPr>
        <dsp:cNvPr id="0" name=""/>
        <dsp:cNvSpPr/>
      </dsp:nvSpPr>
      <dsp:spPr>
        <a:xfrm>
          <a:off x="8515775" y="2033123"/>
          <a:ext cx="2376871" cy="164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>
              <a:latin typeface="Arial Narrow" panose="020B0606020202030204" pitchFamily="34" charset="0"/>
            </a:rPr>
            <a:t>19,000 housing units are proposed adjacent to White Rock Road which would help close the jobs to housing imbalance</a:t>
          </a:r>
        </a:p>
      </dsp:txBody>
      <dsp:txXfrm>
        <a:off x="8515775" y="2033123"/>
        <a:ext cx="2376871" cy="1649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CC8F78B-ADE7-9646-8B67-1C3F641A8863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2092562-DE1A-BF49-BB33-34BCEC551C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3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92562-DE1A-BF49-BB33-34BCEC551C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9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92562-DE1A-BF49-BB33-34BCEC551C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4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92562-DE1A-BF49-BB33-34BCEC551C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1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0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7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2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1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4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4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3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1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5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03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8" r:id="rId6"/>
    <p:sldLayoutId id="2147483803" r:id="rId7"/>
    <p:sldLayoutId id="2147483804" r:id="rId8"/>
    <p:sldLayoutId id="2147483805" r:id="rId9"/>
    <p:sldLayoutId id="2147483807" r:id="rId10"/>
    <p:sldLayoutId id="2147483806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1E02A201-6F4A-974A-AE0A-39D16E023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805" b="2501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88635B-5F1E-450D-988C-60E58FE5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8FD2E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94F1D8-917A-408B-9C96-873AE00BF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rgbClr val="8FD2E1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7FDF5-EA65-C047-847E-7B8175D3E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0612" y="601201"/>
            <a:ext cx="3557187" cy="320124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+mn-lt"/>
              </a:rPr>
              <a:t>W</a:t>
            </a:r>
            <a:r>
              <a:rPr lang="en-US" cap="none">
                <a:solidFill>
                  <a:srgbClr val="FFFFFF"/>
                </a:solidFill>
                <a:latin typeface="+mn-lt"/>
              </a:rPr>
              <a:t>hite </a:t>
            </a:r>
            <a:r>
              <a:rPr lang="en-US" cap="none" dirty="0">
                <a:solidFill>
                  <a:srgbClr val="FFFFFF"/>
                </a:solidFill>
                <a:latin typeface="+mn-lt"/>
              </a:rPr>
              <a:t>Rock Road Safety and Congestion </a:t>
            </a:r>
            <a:r>
              <a:rPr lang="en-US" cap="none">
                <a:solidFill>
                  <a:srgbClr val="FFFFFF"/>
                </a:solidFill>
                <a:latin typeface="+mn-lt"/>
              </a:rPr>
              <a:t>Relief Project 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5EFA0-9134-5E45-B98F-E878D3705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5733" y="5145513"/>
            <a:ext cx="3412067" cy="73882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Local Partnership Program 2020  </a:t>
            </a:r>
          </a:p>
          <a:p>
            <a:r>
              <a:rPr lang="en-US" b="1" dirty="0">
                <a:solidFill>
                  <a:schemeClr val="bg1"/>
                </a:solidFill>
              </a:rPr>
              <a:t>City of Rancho Cordova</a:t>
            </a:r>
          </a:p>
        </p:txBody>
      </p:sp>
    </p:spTree>
    <p:extLst>
      <p:ext uri="{BB962C8B-B14F-4D97-AF65-F5344CB8AC3E}">
        <p14:creationId xmlns:p14="http://schemas.microsoft.com/office/powerpoint/2010/main" val="85009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3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F8259-9E08-684B-B125-667BD057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</a:rPr>
              <a:t>W</a:t>
            </a:r>
            <a:r>
              <a:rPr lang="en-US" cap="none" dirty="0">
                <a:solidFill>
                  <a:srgbClr val="FFFFFF"/>
                </a:solidFill>
                <a:latin typeface="+mn-lt"/>
              </a:rPr>
              <a:t>hite Rock Road – Project Location</a:t>
            </a:r>
            <a:br>
              <a:rPr lang="en-US" cap="none" dirty="0">
                <a:solidFill>
                  <a:srgbClr val="FFFFFF"/>
                </a:solidFill>
                <a:latin typeface="+mn-lt"/>
              </a:rPr>
            </a:b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D031CD-260C-4EC2-A542-C6B8731B4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86" y="1791139"/>
            <a:ext cx="3703319" cy="382360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Parallels US 50</a:t>
            </a:r>
          </a:p>
          <a:p>
            <a:r>
              <a:rPr lang="en-US" sz="2000" dirty="0">
                <a:solidFill>
                  <a:srgbClr val="FFFFFF"/>
                </a:solidFill>
              </a:rPr>
              <a:t>One mile from 2</a:t>
            </a:r>
            <a:r>
              <a:rPr lang="en-US" sz="2000" baseline="30000" dirty="0">
                <a:solidFill>
                  <a:srgbClr val="FFFFFF"/>
                </a:solidFill>
              </a:rPr>
              <a:t>nd</a:t>
            </a:r>
            <a:r>
              <a:rPr lang="en-US" sz="2000" dirty="0">
                <a:solidFill>
                  <a:srgbClr val="FFFFFF"/>
                </a:solidFill>
              </a:rPr>
              <a:t> largest job center with over 70,000 jobs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Growing communities to east</a:t>
            </a:r>
          </a:p>
          <a:p>
            <a:r>
              <a:rPr lang="en-US" sz="2000" dirty="0">
                <a:solidFill>
                  <a:srgbClr val="FFFFFF"/>
                </a:solidFill>
              </a:rPr>
              <a:t>19,000 proposed homes in Rio Del Oro and Westborough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Includes low income housing, commercial and industrial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345187-6D26-5A40-B2FC-EBD1CE877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9" t="17407" r="20000" b="5556"/>
          <a:stretch/>
        </p:blipFill>
        <p:spPr>
          <a:xfrm>
            <a:off x="4308622" y="682708"/>
            <a:ext cx="7724610" cy="5815571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429BCB0F-5133-7840-A282-0AC2AB3A4A92}"/>
              </a:ext>
            </a:extLst>
          </p:cNvPr>
          <p:cNvSpPr/>
          <p:nvPr/>
        </p:nvSpPr>
        <p:spPr>
          <a:xfrm>
            <a:off x="7225780" y="3736262"/>
            <a:ext cx="1890293" cy="46959"/>
          </a:xfrm>
          <a:custGeom>
            <a:avLst/>
            <a:gdLst>
              <a:gd name="connsiteX0" fmla="*/ 0 w 2316956"/>
              <a:gd name="connsiteY0" fmla="*/ 158173 h 158173"/>
              <a:gd name="connsiteX1" fmla="*/ 464344 w 2316956"/>
              <a:gd name="connsiteY1" fmla="*/ 93879 h 158173"/>
              <a:gd name="connsiteX2" fmla="*/ 2316956 w 2316956"/>
              <a:gd name="connsiteY2" fmla="*/ 3391 h 158173"/>
              <a:gd name="connsiteX0" fmla="*/ 0 w 2316956"/>
              <a:gd name="connsiteY0" fmla="*/ 154782 h 154782"/>
              <a:gd name="connsiteX1" fmla="*/ 464344 w 2316956"/>
              <a:gd name="connsiteY1" fmla="*/ 90488 h 154782"/>
              <a:gd name="connsiteX2" fmla="*/ 1661407 w 2316956"/>
              <a:gd name="connsiteY2" fmla="*/ 67697 h 154782"/>
              <a:gd name="connsiteX3" fmla="*/ 2316956 w 2316956"/>
              <a:gd name="connsiteY3" fmla="*/ 0 h 154782"/>
              <a:gd name="connsiteX0" fmla="*/ 0 w 2316956"/>
              <a:gd name="connsiteY0" fmla="*/ 154782 h 154782"/>
              <a:gd name="connsiteX1" fmla="*/ 481787 w 2316956"/>
              <a:gd name="connsiteY1" fmla="*/ 111814 h 154782"/>
              <a:gd name="connsiteX2" fmla="*/ 1661407 w 2316956"/>
              <a:gd name="connsiteY2" fmla="*/ 67697 h 154782"/>
              <a:gd name="connsiteX3" fmla="*/ 2316956 w 2316956"/>
              <a:gd name="connsiteY3" fmla="*/ 0 h 154782"/>
              <a:gd name="connsiteX0" fmla="*/ 0 w 2316956"/>
              <a:gd name="connsiteY0" fmla="*/ 154782 h 154782"/>
              <a:gd name="connsiteX1" fmla="*/ 481787 w 2316956"/>
              <a:gd name="connsiteY1" fmla="*/ 111814 h 154782"/>
              <a:gd name="connsiteX2" fmla="*/ 1661407 w 2316956"/>
              <a:gd name="connsiteY2" fmla="*/ 67697 h 154782"/>
              <a:gd name="connsiteX3" fmla="*/ 2084389 w 2316956"/>
              <a:gd name="connsiteY3" fmla="*/ 44593 h 154782"/>
              <a:gd name="connsiteX4" fmla="*/ 2316956 w 2316956"/>
              <a:gd name="connsiteY4" fmla="*/ 0 h 15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6956" h="154782">
                <a:moveTo>
                  <a:pt x="0" y="154782"/>
                </a:moveTo>
                <a:cubicBezTo>
                  <a:pt x="39092" y="135533"/>
                  <a:pt x="204886" y="126328"/>
                  <a:pt x="481787" y="111814"/>
                </a:cubicBezTo>
                <a:cubicBezTo>
                  <a:pt x="758688" y="97300"/>
                  <a:pt x="1397214" y="81566"/>
                  <a:pt x="1661407" y="67697"/>
                </a:cubicBezTo>
                <a:cubicBezTo>
                  <a:pt x="1925600" y="53828"/>
                  <a:pt x="1975131" y="55876"/>
                  <a:pt x="2084389" y="44593"/>
                </a:cubicBezTo>
                <a:cubicBezTo>
                  <a:pt x="2193647" y="33310"/>
                  <a:pt x="2275288" y="4766"/>
                  <a:pt x="2316956" y="0"/>
                </a:cubicBezTo>
              </a:path>
            </a:pathLst>
          </a:custGeom>
          <a:noFill/>
          <a:ln w="142875" cap="rnd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DF56501-2533-0B4F-989F-C033D738CAFC}"/>
              </a:ext>
            </a:extLst>
          </p:cNvPr>
          <p:cNvSpPr txBox="1">
            <a:spLocks/>
          </p:cNvSpPr>
          <p:nvPr/>
        </p:nvSpPr>
        <p:spPr>
          <a:xfrm>
            <a:off x="7348396" y="3300569"/>
            <a:ext cx="1767677" cy="368659"/>
          </a:xfrm>
          <a:prstGeom prst="rect">
            <a:avLst/>
          </a:prstGeom>
          <a:solidFill>
            <a:schemeClr val="bg1">
              <a:alpha val="89000"/>
            </a:schemeClr>
          </a:solidFill>
          <a:effectLst>
            <a:softEdge rad="31750"/>
          </a:effectLst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dirty="0"/>
              <a:t>White Rock Rd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64D3E0B-9927-1245-9D4E-622A9D898D9F}"/>
              </a:ext>
            </a:extLst>
          </p:cNvPr>
          <p:cNvSpPr txBox="1">
            <a:spLocks/>
          </p:cNvSpPr>
          <p:nvPr/>
        </p:nvSpPr>
        <p:spPr>
          <a:xfrm>
            <a:off x="4695646" y="3949234"/>
            <a:ext cx="1397844" cy="1194765"/>
          </a:xfrm>
          <a:prstGeom prst="rect">
            <a:avLst/>
          </a:prstGeom>
          <a:solidFill>
            <a:schemeClr val="bg1">
              <a:alpha val="97000"/>
            </a:schemeClr>
          </a:solidFill>
          <a:effectLst>
            <a:softEdge rad="101600"/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dirty="0"/>
              <a:t>70,000 +</a:t>
            </a:r>
          </a:p>
          <a:p>
            <a:pPr>
              <a:defRPr/>
            </a:pPr>
            <a:r>
              <a:rPr lang="en-US" sz="1600" dirty="0"/>
              <a:t>Jobs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8E26B94-FBF9-364B-8F41-E5426C8B6770}"/>
              </a:ext>
            </a:extLst>
          </p:cNvPr>
          <p:cNvSpPr txBox="1">
            <a:spLocks/>
          </p:cNvSpPr>
          <p:nvPr/>
        </p:nvSpPr>
        <p:spPr>
          <a:xfrm rot="5400000">
            <a:off x="9235711" y="5351404"/>
            <a:ext cx="1500292" cy="368659"/>
          </a:xfrm>
          <a:prstGeom prst="rect">
            <a:avLst/>
          </a:prstGeom>
          <a:solidFill>
            <a:schemeClr val="bg1">
              <a:alpha val="89000"/>
            </a:schemeClr>
          </a:solidFill>
          <a:effectLst>
            <a:softEdge rad="31750"/>
          </a:effectLst>
        </p:spPr>
        <p:txBody>
          <a:bodyPr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dirty="0"/>
              <a:t>Grant Line Rd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9E1AEC4-543A-42B9-963A-C3EBB2F7C5FC}"/>
              </a:ext>
            </a:extLst>
          </p:cNvPr>
          <p:cNvSpPr txBox="1">
            <a:spLocks/>
          </p:cNvSpPr>
          <p:nvPr/>
        </p:nvSpPr>
        <p:spPr>
          <a:xfrm>
            <a:off x="10170187" y="1405137"/>
            <a:ext cx="1575280" cy="772005"/>
          </a:xfrm>
          <a:prstGeom prst="rect">
            <a:avLst/>
          </a:prstGeom>
          <a:solidFill>
            <a:schemeClr val="bg1">
              <a:alpha val="97000"/>
            </a:schemeClr>
          </a:solidFill>
          <a:effectLst>
            <a:softEdge rad="101600"/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dirty="0"/>
              <a:t>Growing Communities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E64549-1E7E-4F2E-8F4C-1F3AA48E4414}"/>
              </a:ext>
            </a:extLst>
          </p:cNvPr>
          <p:cNvSpPr txBox="1">
            <a:spLocks/>
          </p:cNvSpPr>
          <p:nvPr/>
        </p:nvSpPr>
        <p:spPr>
          <a:xfrm>
            <a:off x="7533312" y="4207581"/>
            <a:ext cx="1397844" cy="516695"/>
          </a:xfrm>
          <a:prstGeom prst="rect">
            <a:avLst/>
          </a:prstGeom>
          <a:solidFill>
            <a:srgbClr val="0070C0">
              <a:alpha val="97000"/>
            </a:srgbClr>
          </a:solidFill>
          <a:effectLst>
            <a:softEdge rad="101600"/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dirty="0"/>
              <a:t>Rio Del Oro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2B5AFC2-383E-4CEE-B71D-33E7CA5A0B2F}"/>
              </a:ext>
            </a:extLst>
          </p:cNvPr>
          <p:cNvSpPr txBox="1">
            <a:spLocks/>
          </p:cNvSpPr>
          <p:nvPr/>
        </p:nvSpPr>
        <p:spPr>
          <a:xfrm>
            <a:off x="7472004" y="2571694"/>
            <a:ext cx="1459151" cy="516695"/>
          </a:xfrm>
          <a:prstGeom prst="rect">
            <a:avLst/>
          </a:prstGeom>
          <a:solidFill>
            <a:srgbClr val="0070C0">
              <a:alpha val="97000"/>
            </a:srgbClr>
          </a:solidFill>
          <a:effectLst>
            <a:softEdge rad="101600"/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dirty="0"/>
              <a:t>Westborough</a:t>
            </a:r>
          </a:p>
        </p:txBody>
      </p:sp>
    </p:spTree>
    <p:extLst>
      <p:ext uri="{BB962C8B-B14F-4D97-AF65-F5344CB8AC3E}">
        <p14:creationId xmlns:p14="http://schemas.microsoft.com/office/powerpoint/2010/main" val="2332312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78FAD4-AA1E-654F-AC48-F01C729C8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 r="9091" b="134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D2430-F5B7-7D41-8FB2-4142FFBF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31" y="775806"/>
            <a:ext cx="3730810" cy="1247938"/>
          </a:xfrm>
        </p:spPr>
        <p:txBody>
          <a:bodyPr anchor="ctr">
            <a:normAutofit/>
          </a:bodyPr>
          <a:lstStyle/>
          <a:p>
            <a:r>
              <a:rPr lang="en-US" cap="none" dirty="0">
                <a:solidFill>
                  <a:srgbClr val="FFFFFF"/>
                </a:solidFill>
                <a:latin typeface="+mn-lt"/>
              </a:rPr>
              <a:t>White Rock Road Existing conditions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6EB2AB-0D9B-4D91-8879-16DA3C048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31" y="1964212"/>
            <a:ext cx="3730810" cy="272743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Two-lane road with no shoulders</a:t>
            </a:r>
          </a:p>
          <a:p>
            <a:r>
              <a:rPr lang="en-US" sz="1800" dirty="0">
                <a:solidFill>
                  <a:srgbClr val="FFFFFF"/>
                </a:solidFill>
              </a:rPr>
              <a:t>Blind curves. No opportunities for bike or pedestrian mobility</a:t>
            </a:r>
          </a:p>
          <a:p>
            <a:r>
              <a:rPr lang="en-US" sz="1800" dirty="0">
                <a:solidFill>
                  <a:srgbClr val="FFFFFF"/>
                </a:solidFill>
              </a:rPr>
              <a:t>Crumbling road surface creates a dangerous and costly expense to drivers</a:t>
            </a:r>
          </a:p>
          <a:p>
            <a:r>
              <a:rPr lang="en-US" sz="1800" dirty="0">
                <a:solidFill>
                  <a:srgbClr val="FFFFFF"/>
                </a:solidFill>
              </a:rPr>
              <a:t>Accidents and fatalities</a:t>
            </a:r>
          </a:p>
        </p:txBody>
      </p:sp>
    </p:spTree>
    <p:extLst>
      <p:ext uri="{BB962C8B-B14F-4D97-AF65-F5344CB8AC3E}">
        <p14:creationId xmlns:p14="http://schemas.microsoft.com/office/powerpoint/2010/main" val="2586907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1CB26-8A9F-6142-9F7B-B0E6940F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2821431" cy="4709131"/>
          </a:xfrm>
        </p:spPr>
        <p:txBody>
          <a:bodyPr anchor="ctr">
            <a:normAutofit/>
          </a:bodyPr>
          <a:lstStyle/>
          <a:p>
            <a:r>
              <a:rPr lang="en-US" cap="none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Critical challenges facing White Rock Road 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67E843-723D-47EE-A699-29AF7FE3B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367945"/>
              </p:ext>
            </p:extLst>
          </p:nvPr>
        </p:nvGraphicFramePr>
        <p:xfrm>
          <a:off x="4495800" y="1207783"/>
          <a:ext cx="7115008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613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8E22-9117-434E-9CF4-B0DB15E8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White Rock Road Opportunities 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8C674EE-50CC-4481-988C-EB5151583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122162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02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07934-8C98-F34A-A632-AD91B58E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FFFFFF"/>
                </a:solidFill>
                <a:latin typeface="+mn-lt"/>
              </a:rPr>
              <a:t>White Rock Road Improvements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93470A-8D73-46F1-AAF4-7DA638B48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Four-lanes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New signal at Rancho Cordova Parkway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Fiberoptic connection to the City’s traffic management center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Class II bicycle lanes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Raised median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75F452-0586-534E-A80D-299EC8CA9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r="18090" b="1"/>
          <a:stretch/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34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CB75A-1596-7247-8220-1C6DE62F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Funding Request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02098-A3AD-4F4F-B754-8540A3085E96}"/>
              </a:ext>
            </a:extLst>
          </p:cNvPr>
          <p:cNvSpPr/>
          <p:nvPr/>
        </p:nvSpPr>
        <p:spPr>
          <a:xfrm>
            <a:off x="609906" y="2340864"/>
            <a:ext cx="4238319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tabLst>
                <a:tab pos="457200" algn="l"/>
              </a:tabLs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project cost = $35 Million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42900" marR="0" lvl="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LPP request = $13.25 Million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Matching Funds: $21.75 Million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800100" lvl="1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funds = $8.5 Million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800100" lvl="1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funds = $13.25 Million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485A688-F064-BE48-A81F-D4985AB30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064809"/>
              </p:ext>
            </p:extLst>
          </p:nvPr>
        </p:nvGraphicFramePr>
        <p:xfrm>
          <a:off x="4654296" y="702156"/>
          <a:ext cx="6735272" cy="527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76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588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2D77-77C8-0940-B558-7CF88D7F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1" y="747704"/>
            <a:ext cx="6647905" cy="438333"/>
          </a:xfrm>
        </p:spPr>
        <p:txBody>
          <a:bodyPr>
            <a:normAutofit fontScale="90000"/>
          </a:bodyPr>
          <a:lstStyle/>
          <a:p>
            <a:r>
              <a:rPr lang="en-US" b="1" cap="none" dirty="0">
                <a:solidFill>
                  <a:srgbClr val="FFFFFF"/>
                </a:solidFill>
                <a:latin typeface="+mn-lt"/>
              </a:rPr>
              <a:t>Project Status &amp; Community Benefits</a:t>
            </a:r>
            <a:endParaRPr lang="en-US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556F-8741-E34F-B861-A55E99926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59" y="1332542"/>
            <a:ext cx="6690843" cy="4801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NEPA is complete</a:t>
            </a:r>
          </a:p>
          <a:p>
            <a:pPr lvl="0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CEQA is complete</a:t>
            </a:r>
          </a:p>
          <a:p>
            <a:pPr lvl="0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Shovel Ready!</a:t>
            </a:r>
          </a:p>
          <a:p>
            <a:pPr lvl="0">
              <a:lnSpc>
                <a:spcPct val="100000"/>
              </a:lnSpc>
            </a:pPr>
            <a:endParaRPr lang="en-US" sz="1500" dirty="0">
              <a:solidFill>
                <a:srgbClr val="FFFFFF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Connect communities to 70,000 jobs and promote economic development</a:t>
            </a:r>
          </a:p>
          <a:p>
            <a:pPr lvl="0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Improve safety and state of good repair</a:t>
            </a:r>
          </a:p>
          <a:p>
            <a:pPr lvl="0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Regional partnership with public and private stakeholders</a:t>
            </a:r>
          </a:p>
          <a:p>
            <a:pPr lvl="0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Alleviates regional congestion and reduces greenhouse gases</a:t>
            </a:r>
          </a:p>
          <a:p>
            <a:pPr lvl="0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Parallel capacity for US 50. Critical part of Caltrans statewide Integrated Corridor Management Strategy</a:t>
            </a:r>
          </a:p>
          <a:p>
            <a:pPr lvl="0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Natural extension of previous and current improvements to east</a:t>
            </a:r>
          </a:p>
          <a:p>
            <a:pPr lvl="0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Elevate the quality of life in the region</a:t>
            </a:r>
            <a:br>
              <a:rPr lang="en-US" sz="1500" dirty="0">
                <a:solidFill>
                  <a:srgbClr val="FFFFFF"/>
                </a:solidFill>
              </a:rPr>
            </a:br>
            <a:endParaRPr lang="en-US" sz="1500" dirty="0">
              <a:solidFill>
                <a:srgbClr val="FFFFFF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1500" dirty="0">
                <a:solidFill>
                  <a:srgbClr val="FFFFFF"/>
                </a:solidFill>
              </a:rPr>
              <a:t>THANK YOU!</a:t>
            </a:r>
          </a:p>
        </p:txBody>
      </p:sp>
      <p:pic>
        <p:nvPicPr>
          <p:cNvPr id="13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4B70CAAA-5920-4E6E-889F-8002B3F52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63" r="9646"/>
          <a:stretch/>
        </p:blipFill>
        <p:spPr>
          <a:xfrm>
            <a:off x="8476761" y="2187026"/>
            <a:ext cx="3053422" cy="27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78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412</Words>
  <Application>Microsoft Office PowerPoint</Application>
  <PresentationFormat>Widescreen</PresentationFormat>
  <Paragraphs>60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Century Schoolbook</vt:lpstr>
      <vt:lpstr>Franklin Gothic Book</vt:lpstr>
      <vt:lpstr>Wingdings 2</vt:lpstr>
      <vt:lpstr>DividendVTI</vt:lpstr>
      <vt:lpstr>White Rock Road Safety and Congestion Relief Project </vt:lpstr>
      <vt:lpstr>White Rock Road – Project Location </vt:lpstr>
      <vt:lpstr>White Rock Road Existing conditions</vt:lpstr>
      <vt:lpstr>Critical challenges facing White Rock Road </vt:lpstr>
      <vt:lpstr>White Rock Road Opportunities </vt:lpstr>
      <vt:lpstr>White Rock Road Improvements</vt:lpstr>
      <vt:lpstr>Funding Request</vt:lpstr>
      <vt:lpstr>Project Status &amp; Community 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Rock Road Safety and Congestion Relief Project</dc:title>
  <dc:creator>Michelle Smira</dc:creator>
  <cp:lastModifiedBy>Albert Stricker</cp:lastModifiedBy>
  <cp:revision>2</cp:revision>
  <cp:lastPrinted>2020-05-06T23:18:02Z</cp:lastPrinted>
  <dcterms:created xsi:type="dcterms:W3CDTF">2020-05-06T18:00:15Z</dcterms:created>
  <dcterms:modified xsi:type="dcterms:W3CDTF">2020-05-07T00:14:11Z</dcterms:modified>
</cp:coreProperties>
</file>