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69" r:id="rId4"/>
    <p:sldId id="270" r:id="rId5"/>
    <p:sldId id="272" r:id="rId6"/>
    <p:sldId id="274" r:id="rId7"/>
    <p:sldId id="276" r:id="rId8"/>
    <p:sldId id="277" r:id="rId9"/>
    <p:sldId id="280" r:id="rId10"/>
    <p:sldId id="278" r:id="rId11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7852"/>
    <a:srgbClr val="1B598A"/>
    <a:srgbClr val="F8CB4E"/>
    <a:srgbClr val="FFFFFF"/>
    <a:srgbClr val="333A4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3510" autoAdjust="0"/>
  </p:normalViewPr>
  <p:slideViewPr>
    <p:cSldViewPr snapToGrid="0">
      <p:cViewPr varScale="1">
        <p:scale>
          <a:sx n="128" d="100"/>
          <a:sy n="128" d="100"/>
        </p:scale>
        <p:origin x="21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1"/>
            <a:ext cx="4160520" cy="36703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357469C-B0BA-4F69-BB7A-4CA30E4A5516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39"/>
            <a:ext cx="7680960" cy="2880361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6948171"/>
            <a:ext cx="4160520" cy="367029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D88EBED-7B09-4469-BCC2-EE9392471E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422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8EBED-7B09-4469-BCC2-EE9392471E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44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88EBED-7B09-4469-BCC2-EE9392471E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74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AC33E-6FE5-116A-E726-B7F9F7A3B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009D10-2134-48B4-68DC-2A25E104C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4635B-4873-F43C-0C90-5D87469F3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F3EE7-6E31-EC7D-493C-59A98883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374D4-2DC4-63AC-2DDA-3859A6F59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2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3E8C3-F432-224A-21A1-3E6BB3C0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2613EE-1FCC-F20F-C0E7-AB46648CF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61F4D-F76B-1782-D14C-90BF6EC27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175CF-10CB-E5E6-FBC8-3A26A7F5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90C7F9-BA51-6841-3901-BF3360F9F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57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662FB-420A-418B-D38D-C716BA1A6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09BCCC-2F95-996F-1DA9-662487CEB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B3B1B-A981-1583-3566-5D7C7DFA9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FA568-37E0-611B-6B76-C8C1A016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86A8F-6324-13BF-3788-81412C3E8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9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FB6B5-5054-32C7-DD61-F704AA9C6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CFA41-DB06-CFFC-05F6-E5773AE58E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85E8E-9ABE-7F9F-E995-F74D733AD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31250-5917-9A0E-C813-B4D2D8B55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49466-7B55-F025-9913-37BB82B11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20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709F-379B-ED40-E374-E696CA75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AB57A-33D1-15B8-7AB7-32EFB56B3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3BFD7-822A-0E09-7EA0-F133F5896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61C9F-7031-6318-5BDB-32D2C6410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4C74-8E98-7BBD-A794-02DC5686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6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CC0C5-1136-0E8E-86A7-C5F9A6CF2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590CF-F182-347F-5C34-ABBC5A2F8B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3A9A9-51DA-6741-2391-B992D3DCA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34782-34C3-2979-47FD-8037B713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F8B13D-2D7B-CFEC-E1E2-E2DD2B38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1AD50-88C7-3E3F-701C-02830B362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073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0945-41D4-D647-694E-F2818391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C1374-D91B-5D16-F12C-1307DEB04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3BF24-0FF8-D166-5035-47EA2FA4F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D537EB-CD14-DF1B-BDF6-E63E13DCB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60E6DE-4842-F1CC-B145-6C7C6B3A87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FB658E-C304-95EC-7840-E328DFF80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CBDB6B-9B31-555E-18BF-0384C1B7E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2D80BC-4811-C3A0-C583-3C09826A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8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519EC-510A-D8B7-2571-C66E2E11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944A9F-2343-9DDD-EB9C-052E49E9A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B9D69-FB88-6574-B44E-6B650F1D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BF71C2-6A6F-E7E3-2131-B95902961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11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3ACB00-6D71-57C4-7116-1FAA47CD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8C1F79-2171-C183-EC57-335634519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66EF0-3104-42F9-3DAA-4D2E952B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572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08C1-9FA1-B18D-8D2C-9BA6AD55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0FA97-542C-93A6-8B6D-9DB8EB60D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3FDBB-9F80-68A4-9410-9966F6524C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1E671A-6078-4EA9-74AD-69D369515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D8CCA-DEB4-0BA2-24F3-218F6A932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C8011-A792-8A55-6F90-B1889257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9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020E7-3E00-56F9-3C76-EA648688B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3CB2B1-F8E4-7B1D-261B-06EE046C56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3BA3B9-B25C-3CF2-44C5-9BCA5562D8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59C33-75A7-2610-1127-512789CDF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16496-6134-AA0C-A511-DB264761F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6E250-EDCC-0FFB-745F-3650126D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89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44D97-1B1E-7A72-016D-814F1E2B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77E08-5563-5E3A-9370-3453F15A8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A7D76-238B-5F08-E0C5-1081B4A81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45881-A2F5-4188-8A9D-50F7381AFFA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699F8-4C19-3E56-CA84-9BF4DC471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283B1-67EE-0EA2-449B-5C7A56EC0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54A7F-EB03-4E9C-9D5A-6AA685DE9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6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 descr="A cover of a project report&#10;&#10;Description automatically generated">
            <a:extLst>
              <a:ext uri="{FF2B5EF4-FFF2-40B4-BE49-F238E27FC236}">
                <a16:creationId xmlns:a16="http://schemas.microsoft.com/office/drawing/2014/main" id="{1EF1F806-7EC1-6522-1149-A5B3AA55D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58" y="983891"/>
            <a:ext cx="3114638" cy="3993126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" name="Picture 14" descr="A screenshot of a website&#10;&#10;Description automatically generated">
            <a:extLst>
              <a:ext uri="{FF2B5EF4-FFF2-40B4-BE49-F238E27FC236}">
                <a16:creationId xmlns:a16="http://schemas.microsoft.com/office/drawing/2014/main" id="{63CEA2A4-F5FC-BE90-67FC-851B24693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94" y="1715030"/>
            <a:ext cx="4457429" cy="396711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2EA8CD5-CC60-B7A4-CE07-B5A371FF03E1}"/>
              </a:ext>
            </a:extLst>
          </p:cNvPr>
          <p:cNvSpPr txBox="1">
            <a:spLocks/>
          </p:cNvSpPr>
          <p:nvPr/>
        </p:nvSpPr>
        <p:spPr>
          <a:xfrm>
            <a:off x="3975686" y="-116776"/>
            <a:ext cx="7952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800" b="1" dirty="0">
                <a:solidFill>
                  <a:srgbClr val="1B598A"/>
                </a:solidFill>
                <a:latin typeface="Bahnschrift SemiBold" panose="020B0502040204020203" pitchFamily="34" charset="0"/>
              </a:rPr>
              <a:t>MEASURE A INDEPENDENT TAXPAYER OVERSIGHT COMMITTEE</a:t>
            </a:r>
            <a:endParaRPr lang="en-US" sz="2800" b="1" dirty="0">
              <a:solidFill>
                <a:srgbClr val="557852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100F45-33AB-9610-B3D0-3A7225E5F7B3}"/>
              </a:ext>
            </a:extLst>
          </p:cNvPr>
          <p:cNvSpPr txBox="1">
            <a:spLocks/>
          </p:cNvSpPr>
          <p:nvPr/>
        </p:nvSpPr>
        <p:spPr>
          <a:xfrm>
            <a:off x="88424" y="5532437"/>
            <a:ext cx="7952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557852"/>
                </a:solidFill>
                <a:latin typeface="Bahnschrift SemiBold" panose="020B0502040204020203" pitchFamily="34" charset="0"/>
              </a:rPr>
              <a:t>DEREK MINNEMA</a:t>
            </a:r>
          </a:p>
          <a:p>
            <a:r>
              <a:rPr lang="en-US" sz="2800" b="1" dirty="0">
                <a:solidFill>
                  <a:srgbClr val="557852"/>
                </a:solidFill>
                <a:latin typeface="Bahnschrift SemiBold" panose="020B0502040204020203" pitchFamily="34" charset="0"/>
              </a:rPr>
              <a:t>September 26, 2024</a:t>
            </a:r>
          </a:p>
        </p:txBody>
      </p:sp>
    </p:spTree>
    <p:extLst>
      <p:ext uri="{BB962C8B-B14F-4D97-AF65-F5344CB8AC3E}">
        <p14:creationId xmlns:p14="http://schemas.microsoft.com/office/powerpoint/2010/main" val="2668646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AFB028BF-392C-D9A4-E693-19D301414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7F9E07-5178-528D-0661-B13F955BF979}"/>
              </a:ext>
            </a:extLst>
          </p:cNvPr>
          <p:cNvSpPr txBox="1">
            <a:spLocks/>
          </p:cNvSpPr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3600">
                <a:ln w="0"/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197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CDD23469-440D-2F59-64AC-D2A9013E8366}"/>
              </a:ext>
            </a:extLst>
          </p:cNvPr>
          <p:cNvSpPr txBox="1"/>
          <p:nvPr/>
        </p:nvSpPr>
        <p:spPr>
          <a:xfrm>
            <a:off x="1068835" y="5983342"/>
            <a:ext cx="5613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1B598A"/>
                </a:solidFill>
                <a:latin typeface="Bahnschrift SemiBold Condensed" panose="020B0502040204020203" pitchFamily="34" charset="0"/>
              </a:rPr>
              <a:t>34- mile corridor connects I-5, Hwy 99, SR 16 &amp; Hwy 50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B15AE9A-A57D-299E-7EEC-E7D78ADEF613}"/>
              </a:ext>
            </a:extLst>
          </p:cNvPr>
          <p:cNvSpPr txBox="1">
            <a:spLocks/>
          </p:cNvSpPr>
          <p:nvPr/>
        </p:nvSpPr>
        <p:spPr>
          <a:xfrm>
            <a:off x="552548" y="183960"/>
            <a:ext cx="7952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1B598A"/>
                </a:solidFill>
                <a:latin typeface="Bahnschrift SemiBold" panose="020B0502040204020203" pitchFamily="34" charset="0"/>
              </a:rPr>
              <a:t>PROJECT</a:t>
            </a:r>
            <a:r>
              <a:rPr lang="en-US" sz="3600" b="1" dirty="0">
                <a:solidFill>
                  <a:srgbClr val="557852"/>
                </a:solidFill>
                <a:latin typeface="Bahnschrift SemiBold" panose="020B0502040204020203" pitchFamily="34" charset="0"/>
              </a:rPr>
              <a:t> OVERVIEW AND BENEFITS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CD4C2A-61D5-B466-7E47-3B49983910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955" t="9560" r="10951" b="25224"/>
          <a:stretch/>
        </p:blipFill>
        <p:spPr>
          <a:xfrm>
            <a:off x="1098501" y="1436447"/>
            <a:ext cx="5284168" cy="453525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2B42D7-C01B-F045-2514-050D44DA276D}"/>
              </a:ext>
            </a:extLst>
          </p:cNvPr>
          <p:cNvGrpSpPr/>
          <p:nvPr/>
        </p:nvGrpSpPr>
        <p:grpSpPr>
          <a:xfrm>
            <a:off x="7348935" y="1655702"/>
            <a:ext cx="3671276" cy="4096747"/>
            <a:chOff x="7597782" y="2140578"/>
            <a:chExt cx="3671276" cy="409674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8AAD9EB-85B2-F88F-A999-944061D16756}"/>
                </a:ext>
              </a:extLst>
            </p:cNvPr>
            <p:cNvGrpSpPr/>
            <p:nvPr/>
          </p:nvGrpSpPr>
          <p:grpSpPr>
            <a:xfrm>
              <a:off x="7597782" y="2140578"/>
              <a:ext cx="3671276" cy="4096747"/>
              <a:chOff x="7597782" y="2140578"/>
              <a:chExt cx="3671276" cy="4096747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4061566-A1F5-2384-84F7-2E7C43D1E6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97782" y="2254711"/>
                <a:ext cx="0" cy="3780329"/>
              </a:xfrm>
              <a:prstGeom prst="line">
                <a:avLst/>
              </a:prstGeom>
              <a:ln w="28575">
                <a:solidFill>
                  <a:srgbClr val="F8CB4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D08C20CF-FEF2-9135-0E8F-7C5C1B9ACB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69058" y="2254711"/>
                <a:ext cx="0" cy="3780329"/>
              </a:xfrm>
              <a:prstGeom prst="line">
                <a:avLst/>
              </a:prstGeom>
              <a:ln w="28575">
                <a:solidFill>
                  <a:srgbClr val="F8CB4E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0A09B0B-77A7-92F1-FEBC-804B68C05850}"/>
                  </a:ext>
                </a:extLst>
              </p:cNvPr>
              <p:cNvSpPr txBox="1"/>
              <p:nvPr/>
            </p:nvSpPr>
            <p:spPr>
              <a:xfrm>
                <a:off x="7833919" y="2140578"/>
                <a:ext cx="307488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B598A"/>
                    </a:solidFill>
                    <a:latin typeface="Bahnschrift SemiBold Condensed" panose="020B0502040204020203" pitchFamily="34" charset="0"/>
                  </a:rPr>
                  <a:t>PROJECT BENEFITS</a:t>
                </a: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42CF967-8550-F69E-BBCD-D8518AB6F0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902244" y="2632945"/>
                <a:ext cx="1012390" cy="885841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044BCE6-4125-6C23-C80E-244CE48476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38474" y="3814602"/>
                <a:ext cx="907341" cy="82358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CDB4C155-F32D-61AA-F989-577321B50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96617" y="5319456"/>
                <a:ext cx="986367" cy="917869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F8018B6-A3B2-5F96-FE43-89615E428F86}"/>
                  </a:ext>
                </a:extLst>
              </p:cNvPr>
              <p:cNvSpPr txBox="1"/>
              <p:nvPr/>
            </p:nvSpPr>
            <p:spPr>
              <a:xfrm>
                <a:off x="9532357" y="2581461"/>
                <a:ext cx="127271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rgbClr val="F8CB4E"/>
                    </a:solidFill>
                    <a:latin typeface="Bahnschrift SemiBold" panose="020B0502040204020203" pitchFamily="34" charset="0"/>
                  </a:rPr>
                  <a:t>REDUCES</a:t>
                </a:r>
                <a:endParaRPr lang="en-US" sz="1600" dirty="0">
                  <a:solidFill>
                    <a:srgbClr val="F8CB4E"/>
                  </a:solidFill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84F7DDA-CE6E-A74C-9CD1-1A6A9712A62A}"/>
                  </a:ext>
                </a:extLst>
              </p:cNvPr>
              <p:cNvSpPr txBox="1"/>
              <p:nvPr/>
            </p:nvSpPr>
            <p:spPr>
              <a:xfrm>
                <a:off x="9151383" y="2792977"/>
                <a:ext cx="1789201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557852"/>
                    </a:solidFill>
                    <a:latin typeface="Bahnschrift Light Condensed" panose="020B0502040204020203" pitchFamily="34" charset="0"/>
                  </a:rPr>
                  <a:t>traffic congestion and significantly improve flow on area roadways</a:t>
                </a:r>
                <a:endParaRPr lang="en-US" sz="1400" dirty="0">
                  <a:latin typeface="Bahnschrift Light Condensed" panose="020B0502040204020203" pitchFamily="34" charset="0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D5722BC-3573-65B7-6E92-FE43BEFA569C}"/>
                  </a:ext>
                </a:extLst>
              </p:cNvPr>
              <p:cNvSpPr txBox="1"/>
              <p:nvPr/>
            </p:nvSpPr>
            <p:spPr>
              <a:xfrm>
                <a:off x="8119041" y="3758720"/>
                <a:ext cx="127271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rgbClr val="F8CB4E"/>
                    </a:solidFill>
                    <a:latin typeface="Bahnschrift SemiBold" panose="020B0502040204020203" pitchFamily="34" charset="0"/>
                  </a:rPr>
                  <a:t>ENHANCES</a:t>
                </a:r>
                <a:endParaRPr lang="en-US" sz="1600" dirty="0">
                  <a:solidFill>
                    <a:srgbClr val="F8CB4E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CD7DB2E-BBFF-F3F7-88BA-A8CAD21CD39C}"/>
                  </a:ext>
                </a:extLst>
              </p:cNvPr>
              <p:cNvSpPr txBox="1"/>
              <p:nvPr/>
            </p:nvSpPr>
            <p:spPr>
              <a:xfrm>
                <a:off x="7738067" y="3970236"/>
                <a:ext cx="1958061" cy="1169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557852"/>
                    </a:solidFill>
                    <a:latin typeface="Bahnschrift Light Condensed" panose="020B0502040204020203" pitchFamily="34" charset="0"/>
                  </a:rPr>
                  <a:t>The link between key employment centers  of Rancho Cordova and Folsom, and provides multimodal transportation options</a:t>
                </a:r>
                <a:endParaRPr lang="en-US" sz="1400" dirty="0">
                  <a:latin typeface="Bahnschrift Light Condensed" panose="020B0502040204020203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16366DF-C809-2C15-1518-FAB728B72720}"/>
                  </a:ext>
                </a:extLst>
              </p:cNvPr>
              <p:cNvSpPr txBox="1"/>
              <p:nvPr/>
            </p:nvSpPr>
            <p:spPr>
              <a:xfrm>
                <a:off x="9572895" y="5274197"/>
                <a:ext cx="13184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>
                    <a:solidFill>
                      <a:srgbClr val="F8CB4E"/>
                    </a:solidFill>
                    <a:latin typeface="Bahnschrift SemiBold" panose="020B0502040204020203" pitchFamily="34" charset="0"/>
                  </a:rPr>
                  <a:t>DECREASES</a:t>
                </a:r>
                <a:endParaRPr lang="en-US" sz="1600" dirty="0">
                  <a:solidFill>
                    <a:srgbClr val="F8CB4E"/>
                  </a:solidFill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42BB49F-971B-D5BF-5333-3217D849D4E4}"/>
                </a:ext>
              </a:extLst>
            </p:cNvPr>
            <p:cNvSpPr txBox="1"/>
            <p:nvPr/>
          </p:nvSpPr>
          <p:spPr>
            <a:xfrm>
              <a:off x="9337514" y="5487025"/>
              <a:ext cx="1789201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>
                  <a:solidFill>
                    <a:srgbClr val="557852"/>
                  </a:solidFill>
                  <a:latin typeface="Bahnschrift Light Condensed" panose="020B0502040204020203" pitchFamily="34" charset="0"/>
                </a:rPr>
                <a:t>harmful greenhouse gas emissions by decreasing vehicle hours traveled</a:t>
              </a:r>
              <a:endParaRPr lang="en-US" sz="1400" dirty="0">
                <a:latin typeface="Bahnschrift Light Condensed" panose="020B0502040204020203" pitchFamily="34" charset="0"/>
              </a:endParaRP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0B63DB8-3D52-D773-85FC-3EC50978F0C5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-1250440" y="6484930"/>
            <a:ext cx="9982050" cy="11636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649FF7-BBF2-4D07-D57B-BD93DF116F1B}"/>
              </a:ext>
            </a:extLst>
          </p:cNvPr>
          <p:cNvSpPr txBox="1"/>
          <p:nvPr/>
        </p:nvSpPr>
        <p:spPr>
          <a:xfrm>
            <a:off x="8731610" y="6311900"/>
            <a:ext cx="26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PROJECT OVERVIEW AND BENEFITS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31DB5C3-3FF4-1E63-BB29-DBF3FDFCC39C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EB89945-C933-5508-0B7B-F20EF11DFAC9}"/>
              </a:ext>
            </a:extLst>
          </p:cNvPr>
          <p:cNvSpPr txBox="1"/>
          <p:nvPr/>
        </p:nvSpPr>
        <p:spPr>
          <a:xfrm>
            <a:off x="11632080" y="6300264"/>
            <a:ext cx="294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23723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670585-6425-65AC-857B-489A9B37485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-162785" y="6484930"/>
            <a:ext cx="9982050" cy="11636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8C57DA-6986-4149-E636-8D27FDDB307A}"/>
              </a:ext>
            </a:extLst>
          </p:cNvPr>
          <p:cNvSpPr txBox="1"/>
          <p:nvPr/>
        </p:nvSpPr>
        <p:spPr>
          <a:xfrm>
            <a:off x="9819265" y="6311900"/>
            <a:ext cx="1712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PROJECT CORRIDORS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DA2B48-FEED-5CC9-9572-504CB5D8CC61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0768B-CC6A-FAAC-89E3-FBB5D26932CD}"/>
              </a:ext>
            </a:extLst>
          </p:cNvPr>
          <p:cNvSpPr txBox="1"/>
          <p:nvPr/>
        </p:nvSpPr>
        <p:spPr>
          <a:xfrm>
            <a:off x="11632080" y="6300264"/>
            <a:ext cx="294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D43D7F-F71B-1E86-C99D-47567B2E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429" y="271567"/>
            <a:ext cx="6013651" cy="59421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305ACE-E1D7-DBA0-DF40-7D49C68DA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63" y="274125"/>
            <a:ext cx="4905009" cy="612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26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670585-6425-65AC-857B-489A9B374851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0" y="6484930"/>
            <a:ext cx="10167666" cy="0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08C57DA-6986-4149-E636-8D27FDDB307A}"/>
              </a:ext>
            </a:extLst>
          </p:cNvPr>
          <p:cNvSpPr txBox="1"/>
          <p:nvPr/>
        </p:nvSpPr>
        <p:spPr>
          <a:xfrm>
            <a:off x="10167666" y="6300264"/>
            <a:ext cx="1414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PROJECT STATUS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DA2B48-FEED-5CC9-9572-504CB5D8CC61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0768B-CC6A-FAAC-89E3-FBB5D26932CD}"/>
              </a:ext>
            </a:extLst>
          </p:cNvPr>
          <p:cNvSpPr txBox="1"/>
          <p:nvPr/>
        </p:nvSpPr>
        <p:spPr>
          <a:xfrm>
            <a:off x="11632080" y="6300264"/>
            <a:ext cx="294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118A94-36E4-97FC-F5F4-9FDD5D52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17" y="1820149"/>
            <a:ext cx="5884663" cy="4614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3EA060-EEC3-E6B2-325D-0AD44E7A1D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51" b="8637"/>
          <a:stretch/>
        </p:blipFill>
        <p:spPr>
          <a:xfrm>
            <a:off x="7925290" y="0"/>
            <a:ext cx="4266710" cy="1833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F1CE10-B8F2-C9F2-421D-6C6CD2BE23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914"/>
          <a:stretch/>
        </p:blipFill>
        <p:spPr>
          <a:xfrm>
            <a:off x="7925293" y="1833720"/>
            <a:ext cx="4266707" cy="22398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E9FE8C3-8186-F8D5-8DE1-3FFE04B495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290" y="4086645"/>
            <a:ext cx="4266707" cy="223982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3C265D1-9181-CFB0-2E26-FB6B54940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6726" y="551297"/>
            <a:ext cx="1950090" cy="731125"/>
          </a:xfrm>
        </p:spPr>
        <p:txBody>
          <a:bodyPr>
            <a:normAutofit/>
          </a:bodyPr>
          <a:lstStyle/>
          <a:p>
            <a:pPr algn="r"/>
            <a:r>
              <a:rPr lang="en-US" sz="1200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KAMMERER ROAD RECONSTRUCTION PROJECT</a:t>
            </a:r>
            <a:br>
              <a:rPr lang="en-US" sz="1200" dirty="0">
                <a:solidFill>
                  <a:srgbClr val="557852"/>
                </a:solidFill>
                <a:latin typeface="Bahnschrift SemiBold SemiConden" panose="020B0502040204020203" pitchFamily="34" charset="0"/>
              </a:rPr>
            </a:br>
            <a:r>
              <a:rPr lang="en-US" sz="1200" dirty="0">
                <a:solidFill>
                  <a:srgbClr val="557852"/>
                </a:solidFill>
                <a:latin typeface="Bahnschrift Light Condensed" panose="020B0502040204020203" pitchFamily="34" charset="0"/>
              </a:rPr>
              <a:t>completed in 2023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D617AB-9FF4-AAA6-E963-F22A5FE5D68B}"/>
              </a:ext>
            </a:extLst>
          </p:cNvPr>
          <p:cNvCxnSpPr/>
          <p:nvPr/>
        </p:nvCxnSpPr>
        <p:spPr>
          <a:xfrm>
            <a:off x="7826816" y="221489"/>
            <a:ext cx="0" cy="1329254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EFBD0943-CEBF-C60A-77BF-46463EFF0FE5}"/>
              </a:ext>
            </a:extLst>
          </p:cNvPr>
          <p:cNvSpPr txBox="1">
            <a:spLocks/>
          </p:cNvSpPr>
          <p:nvPr/>
        </p:nvSpPr>
        <p:spPr>
          <a:xfrm>
            <a:off x="5876726" y="2697875"/>
            <a:ext cx="1950090" cy="73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GRANT LINE ROAD/ </a:t>
            </a:r>
          </a:p>
          <a:p>
            <a:pPr algn="r"/>
            <a:r>
              <a:rPr lang="en-US" sz="1200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UNION PACIFIC </a:t>
            </a:r>
          </a:p>
          <a:p>
            <a:pPr algn="r"/>
            <a:r>
              <a:rPr lang="en-US" sz="1200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OVERHEAD PROJECT</a:t>
            </a:r>
            <a:br>
              <a:rPr lang="en-US" sz="1200" dirty="0">
                <a:solidFill>
                  <a:srgbClr val="557852"/>
                </a:solidFill>
                <a:latin typeface="Bahnschrift SemiBold SemiConden" panose="020B0502040204020203" pitchFamily="34" charset="0"/>
              </a:rPr>
            </a:br>
            <a:r>
              <a:rPr lang="en-US" sz="1200" dirty="0">
                <a:solidFill>
                  <a:srgbClr val="557852"/>
                </a:solidFill>
                <a:latin typeface="Bahnschrift Light Condensed" panose="020B0502040204020203" pitchFamily="34" charset="0"/>
              </a:rPr>
              <a:t>completed in 2015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88478D-48AA-38C9-063F-A94806FBBB6C}"/>
              </a:ext>
            </a:extLst>
          </p:cNvPr>
          <p:cNvCxnSpPr/>
          <p:nvPr/>
        </p:nvCxnSpPr>
        <p:spPr>
          <a:xfrm>
            <a:off x="7826816" y="2368067"/>
            <a:ext cx="0" cy="1329254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BAEA0208-BA9F-A78C-15E8-F508C33D23E6}"/>
              </a:ext>
            </a:extLst>
          </p:cNvPr>
          <p:cNvSpPr txBox="1">
            <a:spLocks/>
          </p:cNvSpPr>
          <p:nvPr/>
        </p:nvSpPr>
        <p:spPr>
          <a:xfrm>
            <a:off x="5876726" y="4921112"/>
            <a:ext cx="1950090" cy="73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200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SILVA VALLEY PARKWAY INTERCHANGE PROJECT</a:t>
            </a:r>
            <a:br>
              <a:rPr lang="en-US" sz="1200" dirty="0">
                <a:solidFill>
                  <a:srgbClr val="557852"/>
                </a:solidFill>
                <a:latin typeface="Bahnschrift SemiBold SemiConden" panose="020B0502040204020203" pitchFamily="34" charset="0"/>
              </a:rPr>
            </a:br>
            <a:r>
              <a:rPr lang="en-US" sz="1200" dirty="0">
                <a:solidFill>
                  <a:srgbClr val="557852"/>
                </a:solidFill>
                <a:latin typeface="Bahnschrift Light Condensed" panose="020B0502040204020203" pitchFamily="34" charset="0"/>
              </a:rPr>
              <a:t>completed in 2015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2012D76-00BE-EF5D-A60B-2B7F028D5D93}"/>
              </a:ext>
            </a:extLst>
          </p:cNvPr>
          <p:cNvCxnSpPr/>
          <p:nvPr/>
        </p:nvCxnSpPr>
        <p:spPr>
          <a:xfrm>
            <a:off x="7826816" y="4591304"/>
            <a:ext cx="0" cy="1329254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D5033E09-B279-88E6-30E1-0742979F23DF}"/>
              </a:ext>
            </a:extLst>
          </p:cNvPr>
          <p:cNvSpPr txBox="1">
            <a:spLocks/>
          </p:cNvSpPr>
          <p:nvPr/>
        </p:nvSpPr>
        <p:spPr>
          <a:xfrm>
            <a:off x="98475" y="309921"/>
            <a:ext cx="4266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>
                <a:solidFill>
                  <a:srgbClr val="1B598A"/>
                </a:solidFill>
                <a:latin typeface="Bahnschrift SemiBold" panose="020B0502040204020203" pitchFamily="34" charset="0"/>
              </a:rPr>
              <a:t>PROJECT</a:t>
            </a:r>
            <a:r>
              <a:rPr lang="en-US" sz="3600" b="1" dirty="0">
                <a:solidFill>
                  <a:srgbClr val="557852"/>
                </a:solidFill>
                <a:latin typeface="Bahnschrift SemiBold" panose="020B0502040204020203" pitchFamily="34" charset="0"/>
              </a:rPr>
              <a:t> STATUS</a:t>
            </a:r>
            <a:endParaRPr lang="en-US" sz="3600" dirty="0">
              <a:solidFill>
                <a:srgbClr val="557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92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814AC-C3AE-3EF3-B308-162924FC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48" y="353489"/>
            <a:ext cx="51234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8CB4E"/>
                </a:solidFill>
                <a:latin typeface="Bahnschrift SemiBold" panose="020B0502040204020203" pitchFamily="34" charset="0"/>
              </a:rPr>
              <a:t>COMPLETED</a:t>
            </a:r>
            <a:r>
              <a:rPr lang="en-US" sz="3600" b="1" dirty="0">
                <a:solidFill>
                  <a:srgbClr val="557852"/>
                </a:solidFill>
                <a:latin typeface="Bahnschrift SemiBold" panose="020B0502040204020203" pitchFamily="34" charset="0"/>
              </a:rPr>
              <a:t> </a:t>
            </a:r>
            <a:r>
              <a:rPr lang="en-US" sz="3600" b="1" dirty="0">
                <a:solidFill>
                  <a:srgbClr val="1B598A"/>
                </a:solidFill>
                <a:latin typeface="Bahnschrift SemiBold" panose="020B0502040204020203" pitchFamily="34" charset="0"/>
              </a:rPr>
              <a:t>PROJECTS</a:t>
            </a:r>
            <a:endParaRPr lang="en-US" sz="3600" dirty="0">
              <a:solidFill>
                <a:srgbClr val="1B598A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73A412-E5CD-0E88-CC26-0D61AD562E90}"/>
              </a:ext>
            </a:extLst>
          </p:cNvPr>
          <p:cNvCxnSpPr>
            <a:cxnSpLocks/>
          </p:cNvCxnSpPr>
          <p:nvPr/>
        </p:nvCxnSpPr>
        <p:spPr>
          <a:xfrm>
            <a:off x="-289423" y="6492875"/>
            <a:ext cx="9982050" cy="11636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8B1F4E-F426-EC81-1A5A-647C664B01F1}"/>
              </a:ext>
            </a:extLst>
          </p:cNvPr>
          <p:cNvSpPr txBox="1"/>
          <p:nvPr/>
        </p:nvSpPr>
        <p:spPr>
          <a:xfrm>
            <a:off x="9742871" y="6308209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COMPLETED PROJECTS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E6AEB8-7FF6-75E8-0B12-ED573A474A19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D4ABB-E9BA-0B07-32F6-C535B6701B29}"/>
              </a:ext>
            </a:extLst>
          </p:cNvPr>
          <p:cNvSpPr txBox="1"/>
          <p:nvPr/>
        </p:nvSpPr>
        <p:spPr>
          <a:xfrm>
            <a:off x="11632080" y="6300264"/>
            <a:ext cx="294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5</a:t>
            </a: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5F0CD5A1-607A-197E-2BF3-52689E2C1F7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1717207" y="1492809"/>
            <a:ext cx="4843611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Kammerer Road Reconstruction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(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Bruceville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Road to Hwy 99) – Completed in 2023.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Hwy 99/Kammerer Road/Grant Line Road Interchange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– Completed in 2009.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Grant Line Road/Union Pacific Railroad Overhead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– Completed in 2015.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Grant Line Road Widening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(Waterman Road to Bradshaw Road) – Completed in 2023.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White Rock Road Reconstruction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(Grant Line Road to Prairie City Road) – Completed in 2018.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White Rock Road Expressway Phase 1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(Prairie City Road to East Bidwell Street) – Completed in 2023.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Scott Road Realignment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– Completed in 2023.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Hwy 50/White Rock Road/Silva Valley Parkway Interchange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Bahnschrift Light Condensed" panose="020B0502040204020203" pitchFamily="34" charset="0"/>
              </a:rPr>
              <a:t> – Completed in 2015.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0CA88D-B02C-F1F0-CA50-6593376A1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9612" y="795088"/>
            <a:ext cx="5477639" cy="5601482"/>
          </a:xfrm>
          <a:prstGeom prst="rect">
            <a:avLst/>
          </a:prstGeom>
        </p:spPr>
      </p:pic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16AAF40-2480-84B0-DD8A-5CD19D0568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7097666" y="138894"/>
            <a:ext cx="2937212" cy="41499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3B16B75-CE5C-576C-1833-B80D78CE67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835368">
            <a:off x="7639446" y="726520"/>
            <a:ext cx="2484384" cy="37874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92D88B-F02B-9639-FB27-3BA0335F8D44}"/>
              </a:ext>
            </a:extLst>
          </p:cNvPr>
          <p:cNvSpPr txBox="1"/>
          <p:nvPr/>
        </p:nvSpPr>
        <p:spPr>
          <a:xfrm>
            <a:off x="636686" y="1609256"/>
            <a:ext cx="500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8CB4E"/>
                </a:solidFill>
                <a:latin typeface="Bahnschrift" panose="020B0502040204020203" pitchFamily="34" charset="0"/>
              </a:rPr>
              <a:t>2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2659B2-B00E-10E9-FF7D-5A862A0F2B01}"/>
              </a:ext>
            </a:extLst>
          </p:cNvPr>
          <p:cNvSpPr txBox="1"/>
          <p:nvPr/>
        </p:nvSpPr>
        <p:spPr>
          <a:xfrm>
            <a:off x="597998" y="3009955"/>
            <a:ext cx="500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8CB4E"/>
                </a:solidFill>
                <a:latin typeface="Bahnschrift" panose="020B0502040204020203" pitchFamily="34" charset="0"/>
              </a:rPr>
              <a:t>11</a:t>
            </a:r>
            <a:endParaRPr lang="en-US" sz="3600" dirty="0">
              <a:latin typeface="Bahnschrif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B6F879-E5D6-F425-5568-60C03E8CC162}"/>
              </a:ext>
            </a:extLst>
          </p:cNvPr>
          <p:cNvSpPr txBox="1"/>
          <p:nvPr/>
        </p:nvSpPr>
        <p:spPr>
          <a:xfrm>
            <a:off x="167185" y="4736756"/>
            <a:ext cx="1218613" cy="356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3600" b="1" dirty="0">
                <a:solidFill>
                  <a:srgbClr val="F8CB4E"/>
                </a:solidFill>
                <a:latin typeface="Bahnschrift" panose="020B0502040204020203" pitchFamily="34" charset="0"/>
              </a:rPr>
              <a:t>$230</a:t>
            </a:r>
            <a:endParaRPr lang="en-US" sz="1600" dirty="0">
              <a:latin typeface="Bahnschrift" panose="020B05020402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8EFE116-224E-625F-659B-FDDF702F1002}"/>
              </a:ext>
            </a:extLst>
          </p:cNvPr>
          <p:cNvSpPr txBox="1"/>
          <p:nvPr/>
        </p:nvSpPr>
        <p:spPr>
          <a:xfrm>
            <a:off x="304923" y="2116281"/>
            <a:ext cx="116388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>
                <a:solidFill>
                  <a:srgbClr val="557852"/>
                </a:solidFill>
                <a:latin typeface="Bahnschrift SemiBold Condensed" panose="020B0502040204020203" pitchFamily="34" charset="0"/>
              </a:rPr>
              <a:t>highway interchanges completed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C45F1B-97DE-B1BE-DD26-AC82D8725E66}"/>
              </a:ext>
            </a:extLst>
          </p:cNvPr>
          <p:cNvSpPr txBox="1"/>
          <p:nvPr/>
        </p:nvSpPr>
        <p:spPr>
          <a:xfrm>
            <a:off x="304923" y="3485930"/>
            <a:ext cx="116388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>
                <a:solidFill>
                  <a:srgbClr val="557852"/>
                </a:solidFill>
                <a:latin typeface="Bahnschrift SemiBold Condensed" panose="020B0502040204020203" pitchFamily="34" charset="0"/>
              </a:rPr>
              <a:t>expressway miles completed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52E57E-D259-2A2D-71D2-7A0E5DDF4E98}"/>
              </a:ext>
            </a:extLst>
          </p:cNvPr>
          <p:cNvSpPr txBox="1"/>
          <p:nvPr/>
        </p:nvSpPr>
        <p:spPr>
          <a:xfrm>
            <a:off x="288241" y="5242049"/>
            <a:ext cx="116388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>
                <a:solidFill>
                  <a:srgbClr val="557852"/>
                </a:solidFill>
                <a:latin typeface="Bahnschrift SemiBold Condensed" panose="020B0502040204020203" pitchFamily="34" charset="0"/>
              </a:rPr>
              <a:t>total cost of constructed improvements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1B41E2-BD8F-C5D7-7A91-E32E4BD24758}"/>
              </a:ext>
            </a:extLst>
          </p:cNvPr>
          <p:cNvSpPr txBox="1"/>
          <p:nvPr/>
        </p:nvSpPr>
        <p:spPr>
          <a:xfrm>
            <a:off x="249838" y="4956691"/>
            <a:ext cx="1218613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2400"/>
              </a:spcAft>
            </a:pPr>
            <a:r>
              <a:rPr lang="en-US" sz="1600" dirty="0">
                <a:solidFill>
                  <a:srgbClr val="F8CB4E"/>
                </a:solidFill>
                <a:latin typeface="Bahnschrift" panose="020B0502040204020203" pitchFamily="34" charset="0"/>
              </a:rPr>
              <a:t>MILLION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F1A247-2ED1-FB4F-217C-5E437CE40852}"/>
              </a:ext>
            </a:extLst>
          </p:cNvPr>
          <p:cNvCxnSpPr>
            <a:cxnSpLocks/>
          </p:cNvCxnSpPr>
          <p:nvPr/>
        </p:nvCxnSpPr>
        <p:spPr>
          <a:xfrm flipH="1">
            <a:off x="1550743" y="1609858"/>
            <a:ext cx="25791" cy="4411114"/>
          </a:xfrm>
          <a:prstGeom prst="line">
            <a:avLst/>
          </a:prstGeom>
          <a:ln w="28575">
            <a:solidFill>
              <a:srgbClr val="1B59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501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59BB5F-C279-E656-2FA9-A8766B69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324" y="1549043"/>
            <a:ext cx="5729000" cy="482442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73A412-E5CD-0E88-CC26-0D61AD562E90}"/>
              </a:ext>
            </a:extLst>
          </p:cNvPr>
          <p:cNvCxnSpPr>
            <a:cxnSpLocks/>
          </p:cNvCxnSpPr>
          <p:nvPr/>
        </p:nvCxnSpPr>
        <p:spPr>
          <a:xfrm>
            <a:off x="-74621" y="6493085"/>
            <a:ext cx="9982050" cy="11636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8B1F4E-F426-EC81-1A5A-647C664B01F1}"/>
              </a:ext>
            </a:extLst>
          </p:cNvPr>
          <p:cNvSpPr txBox="1"/>
          <p:nvPr/>
        </p:nvSpPr>
        <p:spPr>
          <a:xfrm>
            <a:off x="9864539" y="630841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PROJECTS UNDERWAY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E6AEB8-7FF6-75E8-0B12-ED573A474A19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D4ABB-E9BA-0B07-32F6-C535B6701B29}"/>
              </a:ext>
            </a:extLst>
          </p:cNvPr>
          <p:cNvSpPr txBox="1"/>
          <p:nvPr/>
        </p:nvSpPr>
        <p:spPr>
          <a:xfrm>
            <a:off x="11632080" y="6300264"/>
            <a:ext cx="294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4</a:t>
            </a: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E16AAF40-2480-84B0-DD8A-5CD19D0568C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6991223" y="164410"/>
            <a:ext cx="2937212" cy="414996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53B16B75-CE5C-576C-1833-B80D78CE67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4881892">
            <a:off x="7836393" y="573602"/>
            <a:ext cx="2484384" cy="378742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2659B2-B00E-10E9-FF7D-5A862A0F2B01}"/>
              </a:ext>
            </a:extLst>
          </p:cNvPr>
          <p:cNvSpPr txBox="1"/>
          <p:nvPr/>
        </p:nvSpPr>
        <p:spPr>
          <a:xfrm>
            <a:off x="691258" y="2155153"/>
            <a:ext cx="500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557852"/>
                </a:solidFill>
                <a:latin typeface="Bahnschrift" panose="020B0502040204020203" pitchFamily="34" charset="0"/>
              </a:rPr>
              <a:t>9</a:t>
            </a:r>
            <a:endParaRPr lang="en-US" sz="3600" dirty="0">
              <a:solidFill>
                <a:srgbClr val="557852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B6F879-E5D6-F425-5568-60C03E8CC162}"/>
              </a:ext>
            </a:extLst>
          </p:cNvPr>
          <p:cNvSpPr txBox="1"/>
          <p:nvPr/>
        </p:nvSpPr>
        <p:spPr>
          <a:xfrm>
            <a:off x="249477" y="4064742"/>
            <a:ext cx="1218613" cy="356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3600" b="1" dirty="0">
                <a:solidFill>
                  <a:srgbClr val="557852"/>
                </a:solidFill>
                <a:latin typeface="Bahnschrift" panose="020B0502040204020203" pitchFamily="34" charset="0"/>
              </a:rPr>
              <a:t>$265</a:t>
            </a:r>
            <a:endParaRPr lang="en-US" sz="1600" dirty="0">
              <a:solidFill>
                <a:srgbClr val="557852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C45F1B-97DE-B1BE-DD26-AC82D8725E66}"/>
              </a:ext>
            </a:extLst>
          </p:cNvPr>
          <p:cNvSpPr txBox="1"/>
          <p:nvPr/>
        </p:nvSpPr>
        <p:spPr>
          <a:xfrm>
            <a:off x="313002" y="2640374"/>
            <a:ext cx="116388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>
                <a:solidFill>
                  <a:srgbClr val="1B598A"/>
                </a:solidFill>
                <a:latin typeface="Bahnschrift SemiBold Condensed" panose="020B0502040204020203" pitchFamily="34" charset="0"/>
              </a:rPr>
              <a:t>total miles of current projects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52E57E-D259-2A2D-71D2-7A0E5DDF4E98}"/>
              </a:ext>
            </a:extLst>
          </p:cNvPr>
          <p:cNvSpPr txBox="1"/>
          <p:nvPr/>
        </p:nvSpPr>
        <p:spPr>
          <a:xfrm>
            <a:off x="370533" y="4570035"/>
            <a:ext cx="116388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>
                <a:solidFill>
                  <a:srgbClr val="1B598A"/>
                </a:solidFill>
                <a:latin typeface="Bahnschrift SemiBold Condensed" panose="020B0502040204020203" pitchFamily="34" charset="0"/>
              </a:rPr>
              <a:t>total cost to construct improvements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1B41E2-BD8F-C5D7-7A91-E32E4BD24758}"/>
              </a:ext>
            </a:extLst>
          </p:cNvPr>
          <p:cNvSpPr txBox="1"/>
          <p:nvPr/>
        </p:nvSpPr>
        <p:spPr>
          <a:xfrm>
            <a:off x="332130" y="4284677"/>
            <a:ext cx="1218613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2400"/>
              </a:spcAft>
            </a:pPr>
            <a:r>
              <a:rPr lang="en-US" sz="1600" dirty="0">
                <a:solidFill>
                  <a:srgbClr val="557852"/>
                </a:solidFill>
                <a:latin typeface="Bahnschrift" panose="020B0502040204020203" pitchFamily="34" charset="0"/>
              </a:rPr>
              <a:t>MILLION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BF1A247-2ED1-FB4F-217C-5E437CE40852}"/>
              </a:ext>
            </a:extLst>
          </p:cNvPr>
          <p:cNvCxnSpPr>
            <a:cxnSpLocks/>
          </p:cNvCxnSpPr>
          <p:nvPr/>
        </p:nvCxnSpPr>
        <p:spPr>
          <a:xfrm flipH="1">
            <a:off x="1550743" y="1609858"/>
            <a:ext cx="25791" cy="4411114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1F4FD4D-6448-3ABE-613C-B37D73BF46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627657" y="1505115"/>
            <a:ext cx="604924" cy="4766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E5B8E7E-18CA-960A-2382-0774492C425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657187" y="1921207"/>
            <a:ext cx="482392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(3 miles from I-5 to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Bruceville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Road) – Estimated cost $170 million, fully funded for design, but needs construction funding.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(3.5 miles from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Chrysanthy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Boulevard to White Rock Road) – Estimated cost $55 million, partially funded for construction.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(2.5 miles from East Bidwell Street to Latrobe Road) – Estimated cost $40 million, partially funded for design, construction funding needed.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D11363-FD37-DCD4-94CE-1839B90EE376}"/>
              </a:ext>
            </a:extLst>
          </p:cNvPr>
          <p:cNvSpPr txBox="1"/>
          <p:nvPr/>
        </p:nvSpPr>
        <p:spPr>
          <a:xfrm>
            <a:off x="1716228" y="1619198"/>
            <a:ext cx="6246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B598A"/>
                </a:solidFill>
                <a:effectLst/>
                <a:latin typeface="Bahnschrift SemiCondensed" panose="020B0502040204020203" pitchFamily="34" charset="0"/>
              </a:rPr>
              <a:t>1. KAMMERER ROAD EXTENSION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1B598A"/>
                </a:solidFill>
                <a:effectLst/>
                <a:latin typeface="Bahnschrift SemiCondensed" panose="020B0502040204020203" pitchFamily="34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9BE4863-389C-5975-4EEE-73A1615E8617}"/>
              </a:ext>
            </a:extLst>
          </p:cNvPr>
          <p:cNvSpPr txBox="1"/>
          <p:nvPr/>
        </p:nvSpPr>
        <p:spPr>
          <a:xfrm>
            <a:off x="1716228" y="2984377"/>
            <a:ext cx="6246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B598A"/>
                </a:solidFill>
                <a:effectLst/>
                <a:latin typeface="Bahnschrift SemiCondensed" panose="020B0502040204020203" pitchFamily="34" charset="0"/>
              </a:rPr>
              <a:t>2. GRANT LINE ROAD SAFETY &amp; FREIGHT MOBILITY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1B598A"/>
              </a:solidFill>
              <a:effectLst/>
              <a:latin typeface="Bahnschrift SemiCondensed" panose="020B05020402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8C6CF9-7308-201C-D227-4C38C4EF95D8}"/>
              </a:ext>
            </a:extLst>
          </p:cNvPr>
          <p:cNvSpPr txBox="1"/>
          <p:nvPr/>
        </p:nvSpPr>
        <p:spPr>
          <a:xfrm>
            <a:off x="1716228" y="4381045"/>
            <a:ext cx="6246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en-US" sz="2000" b="1" dirty="0">
                <a:solidFill>
                  <a:srgbClr val="1B598A"/>
                </a:solidFill>
                <a:latin typeface="Bahnschrift SemiCondensed" panose="020B0502040204020203" pitchFamily="34" charset="0"/>
              </a:rPr>
              <a:t>3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rgbClr val="1B598A"/>
                </a:solidFill>
                <a:effectLst/>
                <a:latin typeface="Bahnschrift SemiCondensed" panose="020B0502040204020203" pitchFamily="34" charset="0"/>
              </a:rPr>
              <a:t>. WHITE ROCK ROAD EXPRESSWAY PHASE 2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1B598A"/>
              </a:solidFill>
              <a:effectLst/>
              <a:latin typeface="Bahnschrift SemiCondense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814AC-C3AE-3EF3-B308-162924FC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56" y="266362"/>
            <a:ext cx="9295843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1B598A"/>
                </a:solidFill>
                <a:latin typeface="Bahnschrift SemiBold" panose="020B0502040204020203" pitchFamily="34" charset="0"/>
              </a:rPr>
              <a:t>PROJECTS </a:t>
            </a:r>
            <a:r>
              <a:rPr lang="en-US" sz="3600" b="1" dirty="0">
                <a:solidFill>
                  <a:srgbClr val="557852"/>
                </a:solidFill>
                <a:latin typeface="Bahnschrift SemiBold" panose="020B0502040204020203" pitchFamily="34" charset="0"/>
              </a:rPr>
              <a:t>UNDERWAY – OPEN BY 2030 </a:t>
            </a:r>
            <a:endParaRPr lang="en-US" sz="3600" dirty="0">
              <a:solidFill>
                <a:srgbClr val="1B59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95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4E115A-695B-3F6C-F486-3FD7C6192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509" y="887944"/>
            <a:ext cx="6250840" cy="546473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7DF93E5-12E2-B1DA-BAFD-EFE6BF64A3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99273" y="1153550"/>
            <a:ext cx="1392702" cy="77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50137D5-E254-E681-8D64-C5768DFE12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" t="32737" r="1139" b="40461"/>
          <a:stretch/>
        </p:blipFill>
        <p:spPr>
          <a:xfrm flipV="1">
            <a:off x="0" y="-4"/>
            <a:ext cx="12192000" cy="3429001"/>
          </a:xfrm>
          <a:prstGeom prst="rtTriangle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73A412-E5CD-0E88-CC26-0D61AD562E90}"/>
              </a:ext>
            </a:extLst>
          </p:cNvPr>
          <p:cNvCxnSpPr>
            <a:cxnSpLocks/>
          </p:cNvCxnSpPr>
          <p:nvPr/>
        </p:nvCxnSpPr>
        <p:spPr>
          <a:xfrm>
            <a:off x="-17463" y="6496635"/>
            <a:ext cx="9982050" cy="11636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8B1F4E-F426-EC81-1A5A-647C664B01F1}"/>
              </a:ext>
            </a:extLst>
          </p:cNvPr>
          <p:cNvSpPr txBox="1"/>
          <p:nvPr/>
        </p:nvSpPr>
        <p:spPr>
          <a:xfrm>
            <a:off x="10014831" y="6311969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FUTURE PROJECTS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E6AEB8-7FF6-75E8-0B12-ED573A474A19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D4ABB-E9BA-0B07-32F6-C535B6701B29}"/>
              </a:ext>
            </a:extLst>
          </p:cNvPr>
          <p:cNvSpPr txBox="1"/>
          <p:nvPr/>
        </p:nvSpPr>
        <p:spPr>
          <a:xfrm>
            <a:off x="11632080" y="6300264"/>
            <a:ext cx="294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5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814AC-C3AE-3EF3-B308-162924FC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169" y="741759"/>
            <a:ext cx="4280852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557852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FUTURE </a:t>
            </a:r>
            <a:br>
              <a:rPr lang="en-US" b="1" dirty="0">
                <a:solidFill>
                  <a:srgbClr val="557852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</a:br>
            <a:r>
              <a:rPr lang="en-US" b="1" dirty="0">
                <a:solidFill>
                  <a:srgbClr val="1B598A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PROJECTS</a:t>
            </a:r>
            <a:endParaRPr lang="en-US" dirty="0">
              <a:solidFill>
                <a:srgbClr val="1B598A"/>
              </a:solidFill>
              <a:effectLst>
                <a:glow rad="76200">
                  <a:schemeClr val="bg1">
                    <a:alpha val="27000"/>
                  </a:schemeClr>
                </a:glow>
                <a:outerShdw blurRad="50800" dist="50800" dir="5400000" algn="ctr" rotWithShape="0">
                  <a:schemeClr val="bg1">
                    <a:alpha val="59000"/>
                  </a:schemeClr>
                </a:outerShdw>
                <a:reflection endPos="0" dist="50800" dir="5400000" sy="-100000" algn="bl" rotWithShape="0"/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F22F4D-47F0-5593-DDC9-89609D5AFE53}"/>
              </a:ext>
            </a:extLst>
          </p:cNvPr>
          <p:cNvSpPr txBox="1"/>
          <p:nvPr/>
        </p:nvSpPr>
        <p:spPr>
          <a:xfrm>
            <a:off x="10347142" y="4436882"/>
            <a:ext cx="1218613" cy="356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3600" b="1" dirty="0">
                <a:solidFill>
                  <a:srgbClr val="557852"/>
                </a:solidFill>
                <a:latin typeface="Bahnschrift" panose="020B0502040204020203" pitchFamily="34" charset="0"/>
              </a:rPr>
              <a:t>$195</a:t>
            </a:r>
            <a:endParaRPr lang="en-US" sz="1600" dirty="0">
              <a:solidFill>
                <a:srgbClr val="557852"/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844571-D20A-709B-97BC-6222125BF07C}"/>
              </a:ext>
            </a:extLst>
          </p:cNvPr>
          <p:cNvSpPr txBox="1"/>
          <p:nvPr/>
        </p:nvSpPr>
        <p:spPr>
          <a:xfrm>
            <a:off x="10468198" y="4942175"/>
            <a:ext cx="1163882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600" dirty="0">
                <a:solidFill>
                  <a:srgbClr val="1B598A"/>
                </a:solidFill>
                <a:latin typeface="Bahnschrift SemiBold Condensed" panose="020B0502040204020203" pitchFamily="34" charset="0"/>
              </a:rPr>
              <a:t>total cost to construct improvements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5060C-53A2-E2BD-BF36-3974807356EF}"/>
              </a:ext>
            </a:extLst>
          </p:cNvPr>
          <p:cNvSpPr txBox="1"/>
          <p:nvPr/>
        </p:nvSpPr>
        <p:spPr>
          <a:xfrm>
            <a:off x="10429795" y="4656817"/>
            <a:ext cx="1218613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2400"/>
              </a:spcAft>
            </a:pPr>
            <a:r>
              <a:rPr lang="en-US" sz="1600" dirty="0">
                <a:solidFill>
                  <a:srgbClr val="557852"/>
                </a:solidFill>
                <a:latin typeface="Bahnschrift" panose="020B0502040204020203" pitchFamily="34" charset="0"/>
              </a:rPr>
              <a:t>MILLION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CEC0402-A4FE-94A8-5471-4DFB7460D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5529" y="3860520"/>
            <a:ext cx="4076642" cy="2096488"/>
          </a:xfrm>
        </p:spPr>
        <p:txBody>
          <a:bodyPr>
            <a:normAutofit/>
          </a:bodyPr>
          <a:lstStyle/>
          <a:p>
            <a:pPr algn="r"/>
            <a:r>
              <a:rPr lang="en-US" sz="2400" dirty="0">
                <a:latin typeface="Bahnschrift Light Condensed" panose="020B0502040204020203" pitchFamily="34" charset="0"/>
              </a:rPr>
              <a:t>14 miles of Grant Line Road (from Bradshaw Rd to Douglas Rd expected completion after 2035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B6BA59-9E43-D5A3-C731-16D154210CCA}"/>
              </a:ext>
            </a:extLst>
          </p:cNvPr>
          <p:cNvCxnSpPr>
            <a:cxnSpLocks/>
          </p:cNvCxnSpPr>
          <p:nvPr/>
        </p:nvCxnSpPr>
        <p:spPr>
          <a:xfrm>
            <a:off x="4364824" y="3860520"/>
            <a:ext cx="0" cy="1093814"/>
          </a:xfrm>
          <a:prstGeom prst="line">
            <a:avLst/>
          </a:prstGeom>
          <a:ln w="28575">
            <a:solidFill>
              <a:srgbClr val="1B598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271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7DF93E5-12E2-B1DA-BAFD-EFE6BF64A3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99273" y="1153550"/>
            <a:ext cx="1392702" cy="773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73A412-E5CD-0E88-CC26-0D61AD562E90}"/>
              </a:ext>
            </a:extLst>
          </p:cNvPr>
          <p:cNvCxnSpPr>
            <a:cxnSpLocks/>
          </p:cNvCxnSpPr>
          <p:nvPr/>
        </p:nvCxnSpPr>
        <p:spPr>
          <a:xfrm>
            <a:off x="-1231989" y="6484930"/>
            <a:ext cx="9982050" cy="11636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8B1F4E-F426-EC81-1A5A-647C664B01F1}"/>
              </a:ext>
            </a:extLst>
          </p:cNvPr>
          <p:cNvSpPr txBox="1"/>
          <p:nvPr/>
        </p:nvSpPr>
        <p:spPr>
          <a:xfrm>
            <a:off x="8800305" y="6300264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CURRENT AND FUTURE CHALLENGES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E6AEB8-7FF6-75E8-0B12-ED573A474A19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D4ABB-E9BA-0B07-32F6-C535B6701B29}"/>
              </a:ext>
            </a:extLst>
          </p:cNvPr>
          <p:cNvSpPr txBox="1"/>
          <p:nvPr/>
        </p:nvSpPr>
        <p:spPr>
          <a:xfrm>
            <a:off x="11632080" y="6300264"/>
            <a:ext cx="39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10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F814AC-C3AE-3EF3-B308-162924FCC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0448" y="640557"/>
            <a:ext cx="4102441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1B598A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FUNDING</a:t>
            </a:r>
            <a:r>
              <a:rPr lang="en-US" sz="4000" b="1" dirty="0">
                <a:solidFill>
                  <a:srgbClr val="557852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 </a:t>
            </a:r>
            <a:r>
              <a:rPr lang="en-US" sz="4000" b="1" dirty="0">
                <a:solidFill>
                  <a:srgbClr val="F8CB4E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GAP</a:t>
            </a:r>
            <a:endParaRPr lang="en-US" sz="4000" dirty="0">
              <a:solidFill>
                <a:srgbClr val="F8CB4E"/>
              </a:solidFill>
              <a:effectLst>
                <a:glow rad="76200">
                  <a:schemeClr val="bg1">
                    <a:alpha val="27000"/>
                  </a:schemeClr>
                </a:glow>
                <a:outerShdw blurRad="50800" dist="50800" dir="5400000" algn="ctr" rotWithShape="0">
                  <a:schemeClr val="bg1">
                    <a:alpha val="59000"/>
                  </a:schemeClr>
                </a:outerShdw>
                <a:reflection endPos="0" dist="50800" dir="5400000" sy="-100000" algn="bl" rotWithShape="0"/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BEBD5-C215-D994-B97E-9E54439B4BE4}"/>
              </a:ext>
            </a:extLst>
          </p:cNvPr>
          <p:cNvSpPr txBox="1"/>
          <p:nvPr/>
        </p:nvSpPr>
        <p:spPr>
          <a:xfrm>
            <a:off x="8800305" y="4051877"/>
            <a:ext cx="1585685" cy="39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4800" b="1" dirty="0">
                <a:solidFill>
                  <a:srgbClr val="1B598A"/>
                </a:solidFill>
                <a:latin typeface="Bahnschrift" panose="020B0502040204020203" pitchFamily="34" charset="0"/>
              </a:rPr>
              <a:t>$460</a:t>
            </a:r>
            <a:endParaRPr lang="en-US" sz="4800" dirty="0">
              <a:solidFill>
                <a:srgbClr val="1B598A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9C04F2-5ECA-AC55-1A5A-2A6B8171273B}"/>
              </a:ext>
            </a:extLst>
          </p:cNvPr>
          <p:cNvSpPr txBox="1"/>
          <p:nvPr/>
        </p:nvSpPr>
        <p:spPr>
          <a:xfrm>
            <a:off x="8645087" y="4669421"/>
            <a:ext cx="1896123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F8CB4E"/>
                </a:solidFill>
                <a:latin typeface="Bahnschrift SemiBold Condensed" panose="020B0502040204020203" pitchFamily="34" charset="0"/>
              </a:rPr>
              <a:t>needed to fully complete planned segments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6EC14-3280-AB9F-3DAE-DAFBAFBC0590}"/>
              </a:ext>
            </a:extLst>
          </p:cNvPr>
          <p:cNvSpPr txBox="1"/>
          <p:nvPr/>
        </p:nvSpPr>
        <p:spPr>
          <a:xfrm>
            <a:off x="8823934" y="4382010"/>
            <a:ext cx="1585685" cy="309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2400"/>
              </a:spcAft>
            </a:pPr>
            <a:r>
              <a:rPr lang="en-US" sz="2400" dirty="0">
                <a:solidFill>
                  <a:srgbClr val="557852"/>
                </a:solidFill>
                <a:latin typeface="Bahnschrift" panose="020B0502040204020203" pitchFamily="34" charset="0"/>
              </a:rPr>
              <a:t>MILLION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7712A6-731E-49DB-662D-1CD3CF1318E0}"/>
              </a:ext>
            </a:extLst>
          </p:cNvPr>
          <p:cNvSpPr txBox="1"/>
          <p:nvPr/>
        </p:nvSpPr>
        <p:spPr>
          <a:xfrm>
            <a:off x="581410" y="2537352"/>
            <a:ext cx="65672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Excluded portions of the project from the Metropolitan Transportation Plan (MTP), limiting the project’s eligibility for certain state and federal transportation funds.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A2CB72-284D-3B8E-C41D-41808295E7DC}"/>
              </a:ext>
            </a:extLst>
          </p:cNvPr>
          <p:cNvSpPr txBox="1"/>
          <p:nvPr/>
        </p:nvSpPr>
        <p:spPr>
          <a:xfrm>
            <a:off x="7812038" y="1791795"/>
            <a:ext cx="376979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</a:rPr>
              <a:t>Measure A and development fees are insufficient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</a:rPr>
              <a:t>Estimated $13M remaining Measure A  allocation to project through 2039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8E0D89-FF17-F7F1-8CD8-40D922E3BA11}"/>
              </a:ext>
            </a:extLst>
          </p:cNvPr>
          <p:cNvCxnSpPr>
            <a:cxnSpLocks/>
          </p:cNvCxnSpPr>
          <p:nvPr/>
        </p:nvCxnSpPr>
        <p:spPr>
          <a:xfrm>
            <a:off x="7761794" y="3429000"/>
            <a:ext cx="3820042" cy="0"/>
          </a:xfrm>
          <a:prstGeom prst="line">
            <a:avLst/>
          </a:prstGeom>
          <a:ln w="28575">
            <a:solidFill>
              <a:srgbClr val="55785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3A597F35-A8A3-E3DE-C86A-5D83683E28F9}"/>
              </a:ext>
            </a:extLst>
          </p:cNvPr>
          <p:cNvSpPr txBox="1">
            <a:spLocks/>
          </p:cNvSpPr>
          <p:nvPr/>
        </p:nvSpPr>
        <p:spPr>
          <a:xfrm>
            <a:off x="540341" y="877629"/>
            <a:ext cx="5958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B598A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CURRENT AND FUTURE </a:t>
            </a:r>
            <a:r>
              <a:rPr lang="en-US" sz="4000" b="1" dirty="0">
                <a:solidFill>
                  <a:srgbClr val="F8CB4E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CHALLENGES</a:t>
            </a:r>
            <a:endParaRPr lang="en-US" sz="4000" dirty="0">
              <a:solidFill>
                <a:srgbClr val="F8CB4E"/>
              </a:solidFill>
              <a:effectLst>
                <a:glow rad="76200">
                  <a:schemeClr val="bg1">
                    <a:alpha val="27000"/>
                  </a:schemeClr>
                </a:glow>
                <a:outerShdw blurRad="50800" dist="50800" dir="5400000" algn="ctr" rotWithShape="0">
                  <a:schemeClr val="bg1">
                    <a:alpha val="59000"/>
                  </a:schemeClr>
                </a:outerShdw>
                <a:reflection endPos="0" dist="50800" dir="5400000" sy="-100000" algn="bl" rotWithShape="0"/>
              </a:effectLs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F3037-EE5A-6CC4-4803-6CD616CB9279}"/>
              </a:ext>
            </a:extLst>
          </p:cNvPr>
          <p:cNvSpPr txBox="1"/>
          <p:nvPr/>
        </p:nvSpPr>
        <p:spPr>
          <a:xfrm>
            <a:off x="581410" y="2176814"/>
            <a:ext cx="6246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57852"/>
                </a:solidFill>
                <a:effectLst/>
                <a:latin typeface="Bahnschrift SemiCondensed" panose="020B0502040204020203" pitchFamily="34" charset="0"/>
              </a:rPr>
              <a:t>SACOG’S 2016 DECISION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3ADF44-26C0-DB88-4AE6-FD4A85EEEB4F}"/>
              </a:ext>
            </a:extLst>
          </p:cNvPr>
          <p:cNvSpPr txBox="1"/>
          <p:nvPr/>
        </p:nvSpPr>
        <p:spPr>
          <a:xfrm>
            <a:off x="581410" y="3450037"/>
            <a:ext cx="6246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557852"/>
                </a:solidFill>
                <a:effectLst/>
                <a:latin typeface="Bahnschrift SemiCondensed" panose="020B0502040204020203" pitchFamily="34" charset="0"/>
              </a:rPr>
              <a:t>COMPETITION FOR STATE AND FEDERAL GRANTS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814E78-26B2-713F-E587-5F1DAA37EE3E}"/>
              </a:ext>
            </a:extLst>
          </p:cNvPr>
          <p:cNvSpPr txBox="1"/>
          <p:nvPr/>
        </p:nvSpPr>
        <p:spPr>
          <a:xfrm>
            <a:off x="581410" y="3789302"/>
            <a:ext cx="65672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The project is competing with other major infrastructure projects across California and the U.S. for limited grant funding, making it difficult to secure the necessary funds.</a:t>
            </a:r>
          </a:p>
        </p:txBody>
      </p:sp>
    </p:spTree>
    <p:extLst>
      <p:ext uri="{BB962C8B-B14F-4D97-AF65-F5344CB8AC3E}">
        <p14:creationId xmlns:p14="http://schemas.microsoft.com/office/powerpoint/2010/main" val="3129359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73A412-E5CD-0E88-CC26-0D61AD562E90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-1231989" y="6484930"/>
            <a:ext cx="11255885" cy="0"/>
          </a:xfrm>
          <a:prstGeom prst="line">
            <a:avLst/>
          </a:prstGeom>
          <a:ln w="4762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F8B1F4E-F426-EC81-1A5A-647C664B01F1}"/>
              </a:ext>
            </a:extLst>
          </p:cNvPr>
          <p:cNvSpPr txBox="1"/>
          <p:nvPr/>
        </p:nvSpPr>
        <p:spPr>
          <a:xfrm>
            <a:off x="10023896" y="6300264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ahnschrift Light Condensed" panose="020B0502040204020203" pitchFamily="34" charset="0"/>
              </a:rPr>
              <a:t>PROJECT FUNDING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AE6AEB8-7FF6-75E8-0B12-ED573A474A19}"/>
              </a:ext>
            </a:extLst>
          </p:cNvPr>
          <p:cNvCxnSpPr/>
          <p:nvPr/>
        </p:nvCxnSpPr>
        <p:spPr>
          <a:xfrm flipV="1">
            <a:off x="11581836" y="6352674"/>
            <a:ext cx="0" cy="264513"/>
          </a:xfrm>
          <a:prstGeom prst="line">
            <a:avLst/>
          </a:prstGeom>
          <a:ln w="28575">
            <a:solidFill>
              <a:srgbClr val="F8CB4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8D4ABB-E9BA-0B07-32F6-C535B6701B29}"/>
              </a:ext>
            </a:extLst>
          </p:cNvPr>
          <p:cNvSpPr txBox="1"/>
          <p:nvPr/>
        </p:nvSpPr>
        <p:spPr>
          <a:xfrm>
            <a:off x="11632080" y="6300264"/>
            <a:ext cx="3957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B598A"/>
                </a:solidFill>
                <a:latin typeface="Bahnschrift SemiBold SemiConden" panose="020B0502040204020203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BEBD5-C215-D994-B97E-9E54439B4BE4}"/>
              </a:ext>
            </a:extLst>
          </p:cNvPr>
          <p:cNvSpPr txBox="1"/>
          <p:nvPr/>
        </p:nvSpPr>
        <p:spPr>
          <a:xfrm>
            <a:off x="8400335" y="4020308"/>
            <a:ext cx="1585685" cy="393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4800" b="1" dirty="0">
                <a:solidFill>
                  <a:srgbClr val="1B598A"/>
                </a:solidFill>
                <a:latin typeface="Bahnschrift" panose="020B0502040204020203" pitchFamily="34" charset="0"/>
              </a:rPr>
              <a:t>$460</a:t>
            </a:r>
            <a:endParaRPr lang="en-US" sz="4800" dirty="0">
              <a:solidFill>
                <a:srgbClr val="1B598A"/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9C04F2-5ECA-AC55-1A5A-2A6B8171273B}"/>
              </a:ext>
            </a:extLst>
          </p:cNvPr>
          <p:cNvSpPr txBox="1"/>
          <p:nvPr/>
        </p:nvSpPr>
        <p:spPr>
          <a:xfrm>
            <a:off x="8245117" y="4637852"/>
            <a:ext cx="1896123" cy="8233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r>
              <a:rPr lang="en-US" sz="2000" dirty="0">
                <a:solidFill>
                  <a:srgbClr val="F8CB4E"/>
                </a:solidFill>
                <a:latin typeface="Bahnschrift SemiBold Condensed" panose="020B0502040204020203" pitchFamily="34" charset="0"/>
              </a:rPr>
              <a:t>needed to fully complete planned segments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06EC14-3280-AB9F-3DAE-DAFBAFBC0590}"/>
              </a:ext>
            </a:extLst>
          </p:cNvPr>
          <p:cNvSpPr txBox="1"/>
          <p:nvPr/>
        </p:nvSpPr>
        <p:spPr>
          <a:xfrm>
            <a:off x="8423964" y="4350441"/>
            <a:ext cx="1585685" cy="309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  <a:spcAft>
                <a:spcPts val="2400"/>
              </a:spcAft>
            </a:pPr>
            <a:r>
              <a:rPr lang="en-US" sz="2400" dirty="0">
                <a:solidFill>
                  <a:srgbClr val="557852"/>
                </a:solidFill>
                <a:latin typeface="Bahnschrift" panose="020B0502040204020203" pitchFamily="34" charset="0"/>
              </a:rPr>
              <a:t>MILLION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A597F35-A8A3-E3DE-C86A-5D83683E28F9}"/>
              </a:ext>
            </a:extLst>
          </p:cNvPr>
          <p:cNvSpPr txBox="1">
            <a:spLocks/>
          </p:cNvSpPr>
          <p:nvPr/>
        </p:nvSpPr>
        <p:spPr>
          <a:xfrm>
            <a:off x="540341" y="256448"/>
            <a:ext cx="5958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1B598A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PROJECT </a:t>
            </a:r>
            <a:r>
              <a:rPr lang="en-US" sz="4000" b="1" dirty="0">
                <a:solidFill>
                  <a:srgbClr val="557852"/>
                </a:solidFill>
                <a:effectLst>
                  <a:glow rad="76200">
                    <a:schemeClr val="bg1">
                      <a:alpha val="27000"/>
                    </a:schemeClr>
                  </a:glow>
                  <a:outerShdw blurRad="50800" dist="50800" dir="5400000" algn="ctr" rotWithShape="0">
                    <a:schemeClr val="bg1">
                      <a:alpha val="59000"/>
                    </a:schemeClr>
                  </a:outerShdw>
                  <a:reflection endPos="0" dist="50800" dir="5400000" sy="-100000" algn="bl" rotWithShape="0"/>
                </a:effectLst>
                <a:latin typeface="Bahnschrift SemiBold" panose="020B0502040204020203" pitchFamily="34" charset="0"/>
              </a:rPr>
              <a:t>FUNDING</a:t>
            </a:r>
            <a:endParaRPr lang="en-US" sz="4000" dirty="0">
              <a:solidFill>
                <a:srgbClr val="557852"/>
              </a:solidFill>
              <a:effectLst>
                <a:glow rad="76200">
                  <a:schemeClr val="bg1">
                    <a:alpha val="27000"/>
                  </a:schemeClr>
                </a:glow>
                <a:outerShdw blurRad="50800" dist="50800" dir="5400000" algn="ctr" rotWithShape="0">
                  <a:schemeClr val="bg1">
                    <a:alpha val="59000"/>
                  </a:schemeClr>
                </a:outerShdw>
                <a:reflection endPos="0" dist="50800" dir="5400000" sy="-100000" algn="bl" rotWithShape="0"/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2927B2-82F2-9C38-AC52-7E437AB09E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978659"/>
              </p:ext>
            </p:extLst>
          </p:nvPr>
        </p:nvGraphicFramePr>
        <p:xfrm>
          <a:off x="6553036" y="1641203"/>
          <a:ext cx="516876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688">
                  <a:extLst>
                    <a:ext uri="{9D8B030D-6E8A-4147-A177-3AD203B41FA5}">
                      <a16:colId xmlns:a16="http://schemas.microsoft.com/office/drawing/2014/main" val="1591589054"/>
                    </a:ext>
                  </a:extLst>
                </a:gridCol>
                <a:gridCol w="2615079">
                  <a:extLst>
                    <a:ext uri="{9D8B030D-6E8A-4147-A177-3AD203B41FA5}">
                      <a16:colId xmlns:a16="http://schemas.microsoft.com/office/drawing/2014/main" val="35283308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solidFill>
                            <a:srgbClr val="557852"/>
                          </a:solidFill>
                        </a:rPr>
                        <a:t>PROJECT COST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877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Total Project Cost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$690 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40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Completed Projects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$ 230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60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Future Need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$460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7734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4075ED-2C7D-976D-15A4-BC2EA6A57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543246"/>
              </p:ext>
            </p:extLst>
          </p:nvPr>
        </p:nvGraphicFramePr>
        <p:xfrm>
          <a:off x="540341" y="1625056"/>
          <a:ext cx="5658584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8584">
                  <a:extLst>
                    <a:ext uri="{9D8B030D-6E8A-4147-A177-3AD203B41FA5}">
                      <a16:colId xmlns:a16="http://schemas.microsoft.com/office/drawing/2014/main" val="1591589054"/>
                    </a:ext>
                  </a:extLst>
                </a:gridCol>
                <a:gridCol w="2540000">
                  <a:extLst>
                    <a:ext uri="{9D8B030D-6E8A-4147-A177-3AD203B41FA5}">
                      <a16:colId xmlns:a16="http://schemas.microsoft.com/office/drawing/2014/main" val="352833088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b="1" u="sng" dirty="0">
                          <a:solidFill>
                            <a:srgbClr val="557852"/>
                          </a:solidFill>
                        </a:rPr>
                        <a:t>RECENT GRANT FUNDING SUCCESS 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087784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State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606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Local Partnership Program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277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Trade Corridor Program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$3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195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Federal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156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Community Project Funding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$4 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675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RAISE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$25M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476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Total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$52 M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2422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170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c13dd1c7-22d1-431c-a46c-2d140b414506}" enabled="1" method="Standard" siteId="{2b077431-a3b0-4b1c-bb77-f66a1132daa2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1217</TotalTime>
  <Words>576</Words>
  <Application>Microsoft Office PowerPoint</Application>
  <PresentationFormat>Widescreen</PresentationFormat>
  <Paragraphs>109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Aptos</vt:lpstr>
      <vt:lpstr>Aptos Display</vt:lpstr>
      <vt:lpstr>Arial</vt:lpstr>
      <vt:lpstr>Bahnschrift</vt:lpstr>
      <vt:lpstr>Bahnschrift Light Condensed</vt:lpstr>
      <vt:lpstr>Bahnschrift SemiBold</vt:lpstr>
      <vt:lpstr>Bahnschrift SemiBold Condensed</vt:lpstr>
      <vt:lpstr>Bahnschrift SemiBold SemiConden</vt:lpstr>
      <vt:lpstr>Bahnschrift SemiCondensed</vt:lpstr>
      <vt:lpstr>Office Theme</vt:lpstr>
      <vt:lpstr>PowerPoint Presentation</vt:lpstr>
      <vt:lpstr>PowerPoint Presentation</vt:lpstr>
      <vt:lpstr>PowerPoint Presentation</vt:lpstr>
      <vt:lpstr>KAMMERER ROAD RECONSTRUCTION PROJECT completed in 2023</vt:lpstr>
      <vt:lpstr>COMPLETED PROJECTS</vt:lpstr>
      <vt:lpstr>PROJECTS UNDERWAY – OPEN BY 2030 </vt:lpstr>
      <vt:lpstr>FUTURE  PROJECTS</vt:lpstr>
      <vt:lpstr>FUNDING GAP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Zheng. Erika</dc:creator>
  <cp:lastModifiedBy>Minnema. Derek</cp:lastModifiedBy>
  <cp:revision>11</cp:revision>
  <cp:lastPrinted>2024-09-26T22:04:31Z</cp:lastPrinted>
  <dcterms:created xsi:type="dcterms:W3CDTF">2024-09-23T22:30:02Z</dcterms:created>
  <dcterms:modified xsi:type="dcterms:W3CDTF">2024-09-26T22:13:48Z</dcterms:modified>
</cp:coreProperties>
</file>