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2"/>
  </p:notesMasterIdLst>
  <p:sldIdLst>
    <p:sldId id="308" r:id="rId5"/>
    <p:sldId id="309" r:id="rId6"/>
    <p:sldId id="318" r:id="rId7"/>
    <p:sldId id="313" r:id="rId8"/>
    <p:sldId id="314" r:id="rId9"/>
    <p:sldId id="317" r:id="rId10"/>
    <p:sldId id="312" r:id="rId11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73D8B7-1378-4F71-9D3D-B4A8B1A45E09}" v="183" dt="2023-09-18T20:14:14.198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98" d="100"/>
          <a:sy n="98" d="100"/>
        </p:scale>
        <p:origin x="107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42251CB3-929A-46AA-91E0-510E89CC616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81532"/>
            <a:ext cx="5621020" cy="3666708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3E4E2FE4-6336-4905-8984-1BD4118999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31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6600" y="1174750"/>
            <a:ext cx="5648325" cy="3176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97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71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BD9DF0-9465-8657-988B-AE5A0179E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A5C7FA-FC77-AC2F-E3FB-421C54E77D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C22A9C-6754-1AF4-8635-F0DF255C96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69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93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91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34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2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6">
            <a:extLst>
              <a:ext uri="{FF2B5EF4-FFF2-40B4-BE49-F238E27FC236}">
                <a16:creationId xmlns:a16="http://schemas.microsoft.com/office/drawing/2014/main" id="{E77FA134-921C-43EE-92E3-539725117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6052" y="4831105"/>
            <a:ext cx="6265486" cy="107527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US" sz="4000"/>
              <a:t>Click to edit Master title style</a:t>
            </a:r>
            <a:endParaRPr lang="en-US" sz="4000" dirty="0"/>
          </a:p>
        </p:txBody>
      </p:sp>
      <p:sp>
        <p:nvSpPr>
          <p:cNvPr id="30" name="Subtitle 7">
            <a:extLst>
              <a:ext uri="{FF2B5EF4-FFF2-40B4-BE49-F238E27FC236}">
                <a16:creationId xmlns:a16="http://schemas.microsoft.com/office/drawing/2014/main" id="{17AE8BF6-9AD3-4A75-840F-4781599DF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2022" y="4837855"/>
            <a:ext cx="2771933" cy="986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en-US" sz="1800"/>
              <a:t>Click to edit Master subtitle style</a:t>
            </a:r>
            <a:endParaRPr lang="en-US" sz="1800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933070A8-8189-4083-9ED0-E15F992628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79094" y="344805"/>
            <a:ext cx="10369604" cy="4154274"/>
          </a:xfrm>
          <a:custGeom>
            <a:avLst/>
            <a:gdLst>
              <a:gd name="connsiteX0" fmla="*/ 0 w 10351056"/>
              <a:gd name="connsiteY0" fmla="*/ 0 h 4167962"/>
              <a:gd name="connsiteX1" fmla="*/ 10351056 w 10351056"/>
              <a:gd name="connsiteY1" fmla="*/ 0 h 4167962"/>
              <a:gd name="connsiteX2" fmla="*/ 10351056 w 10351056"/>
              <a:gd name="connsiteY2" fmla="*/ 4167962 h 4167962"/>
              <a:gd name="connsiteX3" fmla="*/ 0 w 10351056"/>
              <a:gd name="connsiteY3" fmla="*/ 4167962 h 416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51056" h="4167962">
                <a:moveTo>
                  <a:pt x="0" y="0"/>
                </a:moveTo>
                <a:lnTo>
                  <a:pt x="10351056" y="0"/>
                </a:lnTo>
                <a:lnTo>
                  <a:pt x="10351056" y="4167962"/>
                </a:lnTo>
                <a:lnTo>
                  <a:pt x="0" y="4167962"/>
                </a:lnTo>
                <a:close/>
              </a:path>
            </a:pathLst>
          </a:custGeom>
          <a:ln w="12700">
            <a:noFill/>
          </a:ln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photo here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F51BDE-1EB3-41BB-B5A9-7DAD219A30D3}"/>
              </a:ext>
            </a:extLst>
          </p:cNvPr>
          <p:cNvCxnSpPr>
            <a:cxnSpLocks/>
          </p:cNvCxnSpPr>
          <p:nvPr userDrawn="1"/>
        </p:nvCxnSpPr>
        <p:spPr>
          <a:xfrm>
            <a:off x="7274510" y="4502925"/>
            <a:ext cx="0" cy="1551637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F10827-3B8A-4BA2-B6EC-23D5DC894A6B}"/>
              </a:ext>
            </a:extLst>
          </p:cNvPr>
          <p:cNvCxnSpPr>
            <a:cxnSpLocks/>
          </p:cNvCxnSpPr>
          <p:nvPr userDrawn="1"/>
        </p:nvCxnSpPr>
        <p:spPr>
          <a:xfrm>
            <a:off x="367744" y="6047437"/>
            <a:ext cx="1038758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2E242F-C9A2-41FB-A4D0-2E91F1957FEE}"/>
              </a:ext>
            </a:extLst>
          </p:cNvPr>
          <p:cNvCxnSpPr>
            <a:cxnSpLocks/>
          </p:cNvCxnSpPr>
          <p:nvPr userDrawn="1"/>
        </p:nvCxnSpPr>
        <p:spPr>
          <a:xfrm>
            <a:off x="10756631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719351D2-E3C1-4B5E-92DD-953B72A1A5DD}"/>
              </a:ext>
            </a:extLst>
          </p:cNvPr>
          <p:cNvSpPr/>
          <p:nvPr userDrawn="1"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7DAEB32-E6EB-45FD-95D9-4FD7A15AFA45}"/>
              </a:ext>
            </a:extLst>
          </p:cNvPr>
          <p:cNvCxnSpPr>
            <a:cxnSpLocks/>
          </p:cNvCxnSpPr>
          <p:nvPr userDrawn="1"/>
        </p:nvCxnSpPr>
        <p:spPr>
          <a:xfrm>
            <a:off x="367744" y="4506699"/>
            <a:ext cx="1038758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74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D1E4486-AF4A-46B2-83B0-62A766746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7744" y="334926"/>
            <a:ext cx="11456511" cy="6188148"/>
            <a:chOff x="367744" y="334926"/>
            <a:chExt cx="11456511" cy="618814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30B7F1F-E36C-42A8-B580-77359A3E0215}"/>
                </a:ext>
              </a:extLst>
            </p:cNvPr>
            <p:cNvSpPr/>
            <p:nvPr userDrawn="1"/>
          </p:nvSpPr>
          <p:spPr>
            <a:xfrm>
              <a:off x="367744" y="334926"/>
              <a:ext cx="11456511" cy="618814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AF7B0A2-F12F-43A8-A491-2988C24D6C4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48698" y="334926"/>
              <a:ext cx="0" cy="6188148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017A5F0-B72D-4B0B-818C-7169D4E7E06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73060" y="6047437"/>
              <a:ext cx="10375638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itle 12">
            <a:extLst>
              <a:ext uri="{FF2B5EF4-FFF2-40B4-BE49-F238E27FC236}">
                <a16:creationId xmlns:a16="http://schemas.microsoft.com/office/drawing/2014/main" id="{6F266F4A-AFE2-4AD8-9F2B-0010CE683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513" y="586798"/>
            <a:ext cx="9396733" cy="108664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F18991D3-A38E-4DE7-9D6E-53AA120BE6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7513" y="1673444"/>
            <a:ext cx="4565283" cy="6654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subtitle here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E584473-A091-47EA-978E-81E176D38A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338927"/>
            <a:ext cx="4565283" cy="34929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EBC4CA9-77BB-4FA9-BB50-D2763CFB28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68963" y="1673444"/>
            <a:ext cx="4565283" cy="6654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subtitle here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718600FE-3F5C-4372-8219-73FADB4F8D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68963" y="2338927"/>
            <a:ext cx="4565283" cy="34929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62401C58-8FCE-46CB-B066-10B0DA1C46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602DDEA9-C768-4298-B08D-D1218FE52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1DA43427-AFA2-4B7D-A54C-E03A0BA37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71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23F7B1-8621-4972-90BA-E1D3CBD53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7744" y="334926"/>
            <a:ext cx="11456511" cy="6188148"/>
            <a:chOff x="367744" y="334926"/>
            <a:chExt cx="11456511" cy="618814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05F331E-308E-451C-B664-73BF7A36A203}"/>
                </a:ext>
              </a:extLst>
            </p:cNvPr>
            <p:cNvSpPr/>
            <p:nvPr userDrawn="1"/>
          </p:nvSpPr>
          <p:spPr>
            <a:xfrm>
              <a:off x="367744" y="334926"/>
              <a:ext cx="11456511" cy="618814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6B36C61-E01F-44B7-B0C3-CB2BC8ADB1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48698" y="334926"/>
              <a:ext cx="0" cy="6188148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4769112-D976-4C6E-8646-EBDF6B78DE0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73060" y="6047437"/>
              <a:ext cx="10375638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itle 12">
            <a:extLst>
              <a:ext uri="{FF2B5EF4-FFF2-40B4-BE49-F238E27FC236}">
                <a16:creationId xmlns:a16="http://schemas.microsoft.com/office/drawing/2014/main" id="{6B285AB8-12B9-456E-BA41-8B057CBC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513" y="586798"/>
            <a:ext cx="9396733" cy="108664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872D83E0-1B93-44D5-976E-7D1B46C96B6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7514" y="1673444"/>
            <a:ext cx="2945347" cy="6654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subtitle here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2F8FFEEA-5D57-4A4C-BF63-C62C800CA9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2338927"/>
            <a:ext cx="2945347" cy="34827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E9B03C0E-E576-41B6-A38A-82B804FACD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85548" y="1673444"/>
            <a:ext cx="2945347" cy="6654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subtitle here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7B7BF407-144F-4F64-89C3-B5CC5A9F717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85548" y="2338927"/>
            <a:ext cx="2945347" cy="34827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F49B4A4A-2722-459F-920C-47CB37E243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88898" y="1673444"/>
            <a:ext cx="2945347" cy="6654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subtitle here</a:t>
            </a:r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5440939F-0AAD-4F0F-8E02-8592DE0C89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88898" y="2338927"/>
            <a:ext cx="2945347" cy="34827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BAA501D7-69AE-49DC-A217-0123FAA674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37811903-8557-4F5D-8A8E-1A6E0CBB3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E26503DC-62EE-46B1-8E5A-D7819222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635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EF066D9-0AAC-476B-AECA-F8AEFDD4FA3D}"/>
              </a:ext>
            </a:extLst>
          </p:cNvPr>
          <p:cNvGrpSpPr/>
          <p:nvPr userDrawn="1"/>
        </p:nvGrpSpPr>
        <p:grpSpPr>
          <a:xfrm>
            <a:off x="364465" y="342081"/>
            <a:ext cx="11475720" cy="6172200"/>
            <a:chOff x="364465" y="342081"/>
            <a:chExt cx="11475720" cy="617220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F89868B-56F4-4428-8FD0-073D979750C7}"/>
                </a:ext>
              </a:extLst>
            </p:cNvPr>
            <p:cNvCxnSpPr>
              <a:cxnSpLocks/>
            </p:cNvCxnSpPr>
            <p:nvPr/>
          </p:nvCxnSpPr>
          <p:spPr>
            <a:xfrm>
              <a:off x="10729453" y="1859489"/>
              <a:ext cx="0" cy="4645152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7882068-C475-4CB3-A008-E1B1D582EB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66143" y="4022270"/>
              <a:ext cx="10360152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9FC58EB-F6E4-401F-A771-C7803A65D79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67744" y="6047437"/>
              <a:ext cx="10360152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327AA4E-B0CA-46D8-8FD5-C6C34C78D9E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826673" y="342081"/>
              <a:ext cx="0" cy="617220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25B44F7-BFAC-413C-ADD6-01A5A927FBF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70874" y="1860547"/>
              <a:ext cx="0" cy="4645152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95B8717-7E7C-44E7-93EE-5174571BF6B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64465" y="6505985"/>
              <a:ext cx="1147572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304DAC8-F689-449D-B404-12C8518BB6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36211" y="349767"/>
              <a:ext cx="109728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C4A0AFAA-4873-422A-8D5D-23FB028AD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963" y="2517060"/>
            <a:ext cx="8145533" cy="102079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64B8CE5-73B7-4D80-97DE-738F4887D86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961" y="4269546"/>
            <a:ext cx="9106631" cy="14031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32" name="Picture Placeholder 26">
            <a:extLst>
              <a:ext uri="{FF2B5EF4-FFF2-40B4-BE49-F238E27FC236}">
                <a16:creationId xmlns:a16="http://schemas.microsoft.com/office/drawing/2014/main" id="{18533858-AA61-4B4F-8E57-7E9DDD95993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81383" y="365108"/>
            <a:ext cx="2569503" cy="1519237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photo here</a:t>
            </a:r>
          </a:p>
        </p:txBody>
      </p:sp>
      <p:sp>
        <p:nvSpPr>
          <p:cNvPr id="33" name="Picture Placeholder 26">
            <a:extLst>
              <a:ext uri="{FF2B5EF4-FFF2-40B4-BE49-F238E27FC236}">
                <a16:creationId xmlns:a16="http://schemas.microsoft.com/office/drawing/2014/main" id="{6C7B3E6F-3475-48B1-8728-1D528E7B3DC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951977" y="365108"/>
            <a:ext cx="2587752" cy="1519237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photo here</a:t>
            </a:r>
          </a:p>
        </p:txBody>
      </p:sp>
      <p:sp>
        <p:nvSpPr>
          <p:cNvPr id="34" name="Picture Placeholder 26">
            <a:extLst>
              <a:ext uri="{FF2B5EF4-FFF2-40B4-BE49-F238E27FC236}">
                <a16:creationId xmlns:a16="http://schemas.microsoft.com/office/drawing/2014/main" id="{E3FB5A0C-ED24-40B7-A0FA-D72CAC3619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40820" y="365108"/>
            <a:ext cx="2587752" cy="1519237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photo here</a:t>
            </a:r>
          </a:p>
        </p:txBody>
      </p:sp>
      <p:sp>
        <p:nvSpPr>
          <p:cNvPr id="35" name="Picture Placeholder 26">
            <a:extLst>
              <a:ext uri="{FF2B5EF4-FFF2-40B4-BE49-F238E27FC236}">
                <a16:creationId xmlns:a16="http://schemas.microsoft.com/office/drawing/2014/main" id="{1E03428C-657C-4990-9B0A-537F34DCC4A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134743" y="365108"/>
            <a:ext cx="2587752" cy="1519237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photo here</a:t>
            </a:r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92C60622-44CB-4522-A948-D2B00F83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056E0E57-BD37-4F56-AEF6-B7956B399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8" name="Slide Number Placeholder 5">
            <a:extLst>
              <a:ext uri="{FF2B5EF4-FFF2-40B4-BE49-F238E27FC236}">
                <a16:creationId xmlns:a16="http://schemas.microsoft.com/office/drawing/2014/main" id="{96A79B20-C91C-41BD-8ABD-2D12C4715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61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6">
            <a:extLst>
              <a:ext uri="{FF2B5EF4-FFF2-40B4-BE49-F238E27FC236}">
                <a16:creationId xmlns:a16="http://schemas.microsoft.com/office/drawing/2014/main" id="{6FACCE45-9816-4734-BD53-3B7A62FE3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024" y="860615"/>
            <a:ext cx="4973746" cy="342610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9" name="Subtitle 7">
            <a:extLst>
              <a:ext uri="{FF2B5EF4-FFF2-40B4-BE49-F238E27FC236}">
                <a16:creationId xmlns:a16="http://schemas.microsoft.com/office/drawing/2014/main" id="{5F050653-22DB-4791-BC82-02B651E15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6826" y="5184479"/>
            <a:ext cx="5249174" cy="66016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algn="l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441B8286-E628-4937-98A6-32B7EBE2ED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49" name="Picture Placeholder 2">
            <a:extLst>
              <a:ext uri="{FF2B5EF4-FFF2-40B4-BE49-F238E27FC236}">
                <a16:creationId xmlns:a16="http://schemas.microsoft.com/office/drawing/2014/main" id="{78DAE39C-33DD-4A38-8F45-AB2CC50F44C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40805" y="346969"/>
            <a:ext cx="4308475" cy="5669280"/>
          </a:xfrm>
          <a:prstGeom prst="rect">
            <a:avLst/>
          </a:prstGeom>
          <a:ln w="12700" cap="sq"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photo here</a:t>
            </a:r>
          </a:p>
        </p:txBody>
      </p:sp>
      <p:sp>
        <p:nvSpPr>
          <p:cNvPr id="47" name="Footer Placeholder 4">
            <a:extLst>
              <a:ext uri="{FF2B5EF4-FFF2-40B4-BE49-F238E27FC236}">
                <a16:creationId xmlns:a16="http://schemas.microsoft.com/office/drawing/2014/main" id="{1EDC302D-C2BF-420E-832E-00ADFC0F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8" name="Slide Number Placeholder 5">
            <a:extLst>
              <a:ext uri="{FF2B5EF4-FFF2-40B4-BE49-F238E27FC236}">
                <a16:creationId xmlns:a16="http://schemas.microsoft.com/office/drawing/2014/main" id="{B90B22A7-F04B-4FF6-83B1-0E9C1EA9B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CD5EF7-198D-42A4-9653-CDECCDD4F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1666" y="334925"/>
            <a:ext cx="11462589" cy="6188149"/>
            <a:chOff x="361666" y="334928"/>
            <a:chExt cx="11462589" cy="618814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4A28016-1B2E-45F1-B467-06903B8825A1}"/>
                </a:ext>
              </a:extLst>
            </p:cNvPr>
            <p:cNvSpPr/>
            <p:nvPr userDrawn="1"/>
          </p:nvSpPr>
          <p:spPr>
            <a:xfrm>
              <a:off x="361666" y="334928"/>
              <a:ext cx="11462589" cy="618814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963BC12-BE70-497C-9BB8-B215B1AD916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61666" y="4991100"/>
              <a:ext cx="6077234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ED66530-93C7-4190-88B4-E20372B4A4A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61666" y="6027773"/>
              <a:ext cx="10398267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12FD9B-DDFE-4542-BE29-9D1738F40C98}"/>
              </a:ext>
            </a:extLst>
          </p:cNvPr>
          <p:cNvCxnSpPr>
            <a:cxnSpLocks/>
          </p:cNvCxnSpPr>
          <p:nvPr userDrawn="1"/>
        </p:nvCxnSpPr>
        <p:spPr>
          <a:xfrm>
            <a:off x="10759933" y="334925"/>
            <a:ext cx="0" cy="5692848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DDDAA5-3F7B-4205-9DAC-66F0CDDC3E34}"/>
              </a:ext>
            </a:extLst>
          </p:cNvPr>
          <p:cNvCxnSpPr>
            <a:cxnSpLocks/>
          </p:cNvCxnSpPr>
          <p:nvPr userDrawn="1"/>
        </p:nvCxnSpPr>
        <p:spPr>
          <a:xfrm>
            <a:off x="6429375" y="334925"/>
            <a:ext cx="0" cy="5692848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129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87635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93D2-0E36-4EED-9C01-A87779C205EF}" type="datetime1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5B13-081A-9648-86D8-B2C6B53827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333881" y="2862271"/>
            <a:ext cx="3236913" cy="28987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7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>
            <a:extLst>
              <a:ext uri="{FF2B5EF4-FFF2-40B4-BE49-F238E27FC236}">
                <a16:creationId xmlns:a16="http://schemas.microsoft.com/office/drawing/2014/main" id="{56E0922C-727E-41DE-A291-8B2532C0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0BA21BC3-D7D6-4CE3-80EE-27EBA4E5D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300"/>
            <a:ext cx="6025116" cy="33522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C5708CD-5501-430E-B7D6-9831917BA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9B3BC8-B948-466C-AF97-12DC1F49F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7D76934F-0BCD-42BE-8D13-007AA387F75E}"/>
              </a:ext>
            </a:extLst>
          </p:cNvPr>
          <p:cNvSpPr/>
          <p:nvPr userDrawn="1"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CC4F7C6-EA76-4465-96E2-8136E709C879}"/>
              </a:ext>
            </a:extLst>
          </p:cNvPr>
          <p:cNvCxnSpPr>
            <a:cxnSpLocks/>
          </p:cNvCxnSpPr>
          <p:nvPr userDrawn="1"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6BC92E4-5631-44E1-BB52-402CFAEC8C4C}"/>
              </a:ext>
            </a:extLst>
          </p:cNvPr>
          <p:cNvCxnSpPr>
            <a:cxnSpLocks/>
          </p:cNvCxnSpPr>
          <p:nvPr userDrawn="1"/>
        </p:nvCxnSpPr>
        <p:spPr>
          <a:xfrm>
            <a:off x="367744" y="1914832"/>
            <a:ext cx="1038095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21">
            <a:extLst>
              <a:ext uri="{FF2B5EF4-FFF2-40B4-BE49-F238E27FC236}">
                <a16:creationId xmlns:a16="http://schemas.microsoft.com/office/drawing/2014/main" id="{CF136D33-904D-4627-9996-906BEF93C95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69480" y="1928306"/>
            <a:ext cx="3465576" cy="4105656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Insert photo here</a:t>
            </a: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D43D922A-C0B9-48C6-809E-CBA3A3EB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0226281-A676-4C1E-8049-52CC25829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B71ED17-C1A9-46D5-910E-FDF38A930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58332" y="1928306"/>
            <a:ext cx="0" cy="411913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82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F7BE1DF-0774-41C3-9C97-8D3AD9389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86300" y="0"/>
            <a:ext cx="7505700" cy="6857999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41EA2F-8E7F-4936-8937-E05DE1B6D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06BB0744-4032-429E-81B9-1EBE6AFCE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50092" y="334928"/>
            <a:ext cx="6774164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F04C1EC-8E4D-4E9F-841F-FF2380B7C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143" y="633510"/>
            <a:ext cx="4951823" cy="1500079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402D4F4-E402-4EA2-8CDA-405B9833B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50092" y="2400300"/>
            <a:ext cx="569561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074903B-A74C-4D16-86A8-D85D219A7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50092" y="6047437"/>
            <a:ext cx="5698606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7D764FFE-180D-413D-90DD-38B2D8085A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9750" y="400050"/>
            <a:ext cx="3606800" cy="28606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Insert photo here</a:t>
            </a:r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BF014A06-7AE6-44FE-91E3-FEB7684D9B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9750" y="3565525"/>
            <a:ext cx="3606800" cy="28606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Insert photo here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083020B-D4FB-4832-A179-A12C19793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6144" y="2794959"/>
            <a:ext cx="4856441" cy="287774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E4C44237-91BD-4719-B8CD-6872D6B5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CFFD0E8B-3567-4411-BD34-4E23A53056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86544" y="6140304"/>
            <a:ext cx="4837555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13E6DE9C-E7EB-437D-B94C-9A0FCBB91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9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52EDCA6-1225-4B6A-A472-B6CA4F087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94205" y="334928"/>
            <a:ext cx="5030049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8DB24CC9-9982-48F5-AC84-8BC798647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04444" y="2402613"/>
            <a:ext cx="3282184" cy="3331867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l"/>
            <a:r>
              <a:rPr lang="en-US" sz="4000"/>
              <a:t>Click to edit Master title style</a:t>
            </a:r>
            <a:endParaRPr lang="en-US" sz="4000" dirty="0"/>
          </a:p>
        </p:txBody>
      </p:sp>
      <p:sp>
        <p:nvSpPr>
          <p:cNvPr id="14" name="Subtitle 7">
            <a:extLst>
              <a:ext uri="{FF2B5EF4-FFF2-40B4-BE49-F238E27FC236}">
                <a16:creationId xmlns:a16="http://schemas.microsoft.com/office/drawing/2014/main" id="{FC99F065-85FB-4119-8563-EBEBA19D8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4444" y="703687"/>
            <a:ext cx="3282183" cy="86638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algn="l"/>
            <a:r>
              <a:rPr lang="en-US" sz="1800"/>
              <a:t>Click to edit Master subtitle style</a:t>
            </a:r>
            <a:endParaRPr lang="en-US" sz="1800" dirty="0"/>
          </a:p>
        </p:txBody>
      </p:sp>
      <p:sp>
        <p:nvSpPr>
          <p:cNvPr id="24" name="Picture Placeholder 22">
            <a:extLst>
              <a:ext uri="{FF2B5EF4-FFF2-40B4-BE49-F238E27FC236}">
                <a16:creationId xmlns:a16="http://schemas.microsoft.com/office/drawing/2014/main" id="{FF4E34A6-68BF-4D27-92C8-14198687EA1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4262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Insert photo here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6E17047-5589-496A-9175-01C0DBED9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ED5E6EB-5885-4136-82DD-79A4C7BC7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794205" y="1905000"/>
            <a:ext cx="395449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7FFDBF2-9C31-41E2-AFC9-6F582160E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794205" y="6047437"/>
            <a:ext cx="395449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50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7752C32-FE88-461A-A320-F0FF6450CA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4A9995F5-BBA7-47BE-B414-1E91F5CC6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F6BC4-6132-432A-93A3-FC1CEC986E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5350" y="2205038"/>
            <a:ext cx="9324975" cy="3551237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0AD1A4E-FF33-4D87-BF0D-0DA82DE2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CB28AE0-B12D-46BB-8F35-EA3EAAC4A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3060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852653-B024-4EEC-BEFB-852B6A60C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141E53DE-0FDA-443A-BF04-E586CAE9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2E6870CF-EB0F-47B3-B772-2F41E7F99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F934B96-6828-4DE6-80D3-EDDDEE554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35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>
            <a:extLst>
              <a:ext uri="{FF2B5EF4-FFF2-40B4-BE49-F238E27FC236}">
                <a16:creationId xmlns:a16="http://schemas.microsoft.com/office/drawing/2014/main" id="{11C5B995-EBCD-4B5D-955D-DAE03BEF9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3B95B-B1F7-4600-8D22-AD7A00C4AD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20788" y="2322513"/>
            <a:ext cx="8662987" cy="3309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DAD992-CC5C-43EA-8C97-C2036BFDD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74C5C62-3452-49AD-97D2-1EE2273CB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0B5122-602C-4BB8-BD04-40CC2A313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3060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1F98C5-DCA3-4AAC-8C7E-58B638FE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44670FE8-87E8-4FE2-B437-4F3954E9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687079D-53C7-4BBC-A843-6315E4C769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924DBA1-0E30-4F9F-9F9A-82AED5465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D743B0E5-41F6-44A3-8E2A-28BC3ED8DD1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photo here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4B22C98-8755-4B60-9158-1AFC81BF0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0671" y="723672"/>
            <a:ext cx="2915296" cy="388466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algn="l"/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F9F40-31A0-4D50-B709-3BDA458638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0313" y="5005388"/>
            <a:ext cx="3609975" cy="85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40AD8D6-0F07-4B79-B048-610E30571A87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7580670" y="6112465"/>
            <a:ext cx="3009660" cy="314914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A2E68FD-8458-4B08-AD7F-9BF9B1EF2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643E7FC-72BA-4410-BEEB-6E6C1A0409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68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3D8125C-8233-4C72-8983-CC6990AA5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0402" y="334926"/>
            <a:ext cx="10380953" cy="41778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2">
            <a:extLst>
              <a:ext uri="{FF2B5EF4-FFF2-40B4-BE49-F238E27FC236}">
                <a16:creationId xmlns:a16="http://schemas.microsoft.com/office/drawing/2014/main" id="{CA81BCE9-F7ED-4154-818A-7F6992159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801017"/>
            <a:ext cx="9428265" cy="104656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6E1EF7-8C88-414A-8D08-EAFDCD96F1B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5963" y="733425"/>
            <a:ext cx="9672637" cy="3462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B3EF423-89DD-47EF-9342-BC2A8CBF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188177DA-D5BB-4C3D-A00E-3C5A7764E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3C4F7893-0371-48EA-AB08-2B24C9C5F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6F0C034-6B76-4E63-BF15-7D8B798FD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7744" y="334926"/>
            <a:ext cx="11456511" cy="6188148"/>
            <a:chOff x="367744" y="334926"/>
            <a:chExt cx="11456511" cy="6188148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8CFBFD4-AE67-4CC7-B3B9-1A908309B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48698" y="334926"/>
              <a:ext cx="0" cy="6188148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B9AC58E-84E8-4925-911F-647770530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73060" y="4495800"/>
              <a:ext cx="10375638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0E585EE-2D3B-48F9-B374-A83E2C55A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73060" y="6047437"/>
              <a:ext cx="10375638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A8C1EDD-013F-4E61-AE1E-A91C9132B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7744" y="334926"/>
              <a:ext cx="11456511" cy="618814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7920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12F9CAA-C420-4606-BBA7-1BE833972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0402" y="334926"/>
            <a:ext cx="10380953" cy="4177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2">
            <a:extLst>
              <a:ext uri="{FF2B5EF4-FFF2-40B4-BE49-F238E27FC236}">
                <a16:creationId xmlns:a16="http://schemas.microsoft.com/office/drawing/2014/main" id="{89EE4F50-D5FE-416E-B106-44F39D786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801017"/>
            <a:ext cx="9428265" cy="104656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692629-8B3C-4FAB-A215-77BDB1CE4D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888" y="460375"/>
            <a:ext cx="10090150" cy="3940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EAF6142-D387-45DC-8E2F-1DDAC59E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2/4/20XX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7FDBF4E-7657-4C05-A651-DBD2110E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 spc="3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61DB533C-F081-41F7-9ACC-CFCE4E1CF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42B7CBA4-B6F8-42AF-9F87-A3019C53748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A269444-8A15-411E-9D42-E9952E708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7744" y="334926"/>
            <a:ext cx="11456511" cy="6188148"/>
            <a:chOff x="367744" y="334926"/>
            <a:chExt cx="11456511" cy="6188148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A5C7F65-513A-4257-8E7F-AA1C4637C62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48698" y="334926"/>
              <a:ext cx="0" cy="6188148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542BE5B-42CB-4DBC-B47A-568412D40FD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73060" y="4495800"/>
              <a:ext cx="10375638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FCAD020-0AF5-4E6F-B239-EF4788C3A43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73060" y="6047437"/>
              <a:ext cx="10375638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BD3DBBA-B457-4F8F-B535-F4BBD869123A}"/>
                </a:ext>
              </a:extLst>
            </p:cNvPr>
            <p:cNvSpPr/>
            <p:nvPr userDrawn="1"/>
          </p:nvSpPr>
          <p:spPr>
            <a:xfrm>
              <a:off x="367744" y="334926"/>
              <a:ext cx="11456511" cy="618814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0276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87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4056">
          <p15:clr>
            <a:srgbClr val="F26B43"/>
          </p15:clr>
        </p15:guide>
        <p15:guide id="3" orient="horz" pos="1200">
          <p15:clr>
            <a:srgbClr val="F26B43"/>
          </p15:clr>
        </p15:guide>
        <p15:guide id="4" pos="528">
          <p15:clr>
            <a:srgbClr val="F26B43"/>
          </p15:clr>
        </p15:guide>
        <p15:guide id="5" pos="4584">
          <p15:clr>
            <a:srgbClr val="F26B43"/>
          </p15:clr>
        </p15:guide>
        <p15:guide id="6" pos="2424">
          <p15:clr>
            <a:srgbClr val="F26B43"/>
          </p15:clr>
        </p15:guide>
        <p15:guide id="7" pos="5136">
          <p15:clr>
            <a:srgbClr val="F26B43"/>
          </p15:clr>
        </p15:guide>
        <p15:guide id="8" pos="5664">
          <p15:clr>
            <a:srgbClr val="F26B43"/>
          </p15:clr>
        </p15:guide>
        <p15:guide id="9" pos="6216">
          <p15:clr>
            <a:srgbClr val="F26B43"/>
          </p15:clr>
        </p15:guide>
        <p15:guide id="10" pos="2952">
          <p15:clr>
            <a:srgbClr val="F26B43"/>
          </p15:clr>
        </p15:guide>
        <p15:guide id="11" orient="horz" pos="528">
          <p15:clr>
            <a:srgbClr val="F26B43"/>
          </p15:clr>
        </p15:guide>
        <p15:guide id="12" orient="horz" pos="864">
          <p15:clr>
            <a:srgbClr val="F26B43"/>
          </p15:clr>
        </p15:guide>
        <p15:guide id="13" orient="horz" pos="1848">
          <p15:clr>
            <a:srgbClr val="F26B43"/>
          </p15:clr>
        </p15:guide>
        <p15:guide id="14" orient="horz" pos="1512">
          <p15:clr>
            <a:srgbClr val="F26B43"/>
          </p15:clr>
        </p15:guide>
        <p15:guide id="15" orient="horz" pos="3144">
          <p15:clr>
            <a:srgbClr val="F26B43"/>
          </p15:clr>
        </p15:guide>
        <p15:guide id="16" orient="horz" pos="28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cid:image001.png@01D9E09E.3644986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image" Target="cid:image001.png@01D9E09E.36449860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image" Target="cid:image001.png@01D9E09E.36449860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png"/><Relationship Id="rId4" Type="http://schemas.openxmlformats.org/officeDocument/2006/relationships/image" Target="cid:image001.png@01D9E09E.3644986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cid:image001.png@01D9E09E.3644986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image" Target="cid:image001.png@01D9E09E.3644986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651" y="-37707"/>
            <a:ext cx="12183765" cy="514531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-6768" y="5464812"/>
            <a:ext cx="12191999" cy="1537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-9419" y="5145316"/>
            <a:ext cx="12197301" cy="3249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00336" y="699225"/>
            <a:ext cx="11455435" cy="1938992"/>
          </a:xfrm>
          <a:prstGeom prst="rect">
            <a:avLst/>
          </a:prstGeom>
          <a:noFill/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solidFill>
                  <a:schemeClr val="bg1"/>
                </a:solidFill>
                <a:latin typeface="Gotham Bold" charset="0"/>
                <a:ea typeface="Gotham Bold" charset="0"/>
                <a:cs typeface="Gotham Bold" charset="0"/>
              </a:rPr>
              <a:t>South Watt Avenue</a:t>
            </a:r>
          </a:p>
          <a:p>
            <a:pPr algn="r"/>
            <a:r>
              <a:rPr lang="en-US" sz="6000" b="1" dirty="0">
                <a:solidFill>
                  <a:schemeClr val="bg1"/>
                </a:solidFill>
                <a:latin typeface="Gotham Bold" charset="0"/>
                <a:ea typeface="Gotham Bold" charset="0"/>
                <a:cs typeface="Gotham Bold" charset="0"/>
              </a:rPr>
              <a:t>Improvement Project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26860" y="3080095"/>
            <a:ext cx="6676024" cy="653847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773975" y="3137297"/>
            <a:ext cx="618179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ctr" anchorCtr="0">
            <a:spAutoFit/>
          </a:bodyPr>
          <a:lstStyle/>
          <a:p>
            <a:pPr algn="r"/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Gotham Medium"/>
                <a:ea typeface="Gotham Medium" charset="0"/>
                <a:cs typeface="Gotham Medium" charset="0"/>
              </a:rPr>
              <a:t>March 27,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1AA1FE-A276-4BF4-B59E-50B6314B540F}"/>
              </a:ext>
            </a:extLst>
          </p:cNvPr>
          <p:cNvSpPr/>
          <p:nvPr/>
        </p:nvSpPr>
        <p:spPr>
          <a:xfrm>
            <a:off x="11125201" y="5981701"/>
            <a:ext cx="774700" cy="707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F57EB2-1476-58F9-B9CE-D6D6061CD4A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9482633" y="6346687"/>
            <a:ext cx="1133579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3" descr="https://www.saccounty.gov/Government/PublishingImages/CountyLogo-Swoosh-Color.png">
            <a:extLst>
              <a:ext uri="{FF2B5EF4-FFF2-40B4-BE49-F238E27FC236}">
                <a16:creationId xmlns:a16="http://schemas.microsoft.com/office/drawing/2014/main" id="{6CBF5EF6-4F61-5AF4-A3D6-838ABD759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064" y="6192975"/>
            <a:ext cx="2372707" cy="49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12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553031" y="544290"/>
            <a:ext cx="10638971" cy="1537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" y="4"/>
            <a:ext cx="12191999" cy="5442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2516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otham Medium" charset="0"/>
                <a:ea typeface="Gotham Medium" charset="0"/>
                <a:cs typeface="Gotham Medium" charset="0"/>
              </a:rPr>
              <a:t>PROJECT BACKGROUND</a:t>
            </a:r>
          </a:p>
        </p:txBody>
      </p:sp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51574E3A-32FB-ACC4-D105-C53680FFB3EB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 rotWithShape="1">
          <a:blip r:embed="rId3"/>
          <a:srcRect l="35001" t="21938" r="24246" b="21938"/>
          <a:stretch/>
        </p:blipFill>
        <p:spPr>
          <a:xfrm>
            <a:off x="6899898" y="1833326"/>
            <a:ext cx="3465576" cy="4105656"/>
          </a:xfrm>
        </p:spPr>
      </p:pic>
      <p:pic>
        <p:nvPicPr>
          <p:cNvPr id="3" name="Picture Placeholder 11">
            <a:extLst>
              <a:ext uri="{FF2B5EF4-FFF2-40B4-BE49-F238E27FC236}">
                <a16:creationId xmlns:a16="http://schemas.microsoft.com/office/drawing/2014/main" id="{BB95D82D-6FD5-2B6E-1BE2-5F9D77FEAFB7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35001" t="21938" r="24246" b="21938"/>
          <a:stretch/>
        </p:blipFill>
        <p:spPr>
          <a:xfrm>
            <a:off x="7052298" y="1985726"/>
            <a:ext cx="3465576" cy="4105656"/>
          </a:xfrm>
        </p:spPr>
      </p:pic>
      <p:pic>
        <p:nvPicPr>
          <p:cNvPr id="4" name="Picture Placeholder 11">
            <a:extLst>
              <a:ext uri="{FF2B5EF4-FFF2-40B4-BE49-F238E27FC236}">
                <a16:creationId xmlns:a16="http://schemas.microsoft.com/office/drawing/2014/main" id="{0705E4A4-1CF3-8201-AF49-8ACAACFA6286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35001" t="21938" r="24246" b="21938"/>
          <a:stretch/>
        </p:blipFill>
        <p:spPr>
          <a:xfrm>
            <a:off x="7204698" y="2138126"/>
            <a:ext cx="3465576" cy="4105656"/>
          </a:xfrm>
        </p:spPr>
      </p:pic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701881BF-26FB-50DA-EC09-0A746F2A6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845" y="1155238"/>
            <a:ext cx="7052712" cy="5240944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Vicinity:</a:t>
            </a:r>
          </a:p>
          <a:p>
            <a:pPr marL="800100" lvl="1" indent="-342900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Watt Avenue from Florin Road to Jackson Road (SR-16).</a:t>
            </a:r>
          </a:p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Background:</a:t>
            </a:r>
          </a:p>
          <a:p>
            <a:pPr marL="800100" lvl="1" indent="-342900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ROW acquisition of 80 parcels </a:t>
            </a:r>
          </a:p>
          <a:p>
            <a:pPr marL="800100" lvl="1" indent="-342900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Permits:</a:t>
            </a:r>
          </a:p>
          <a:p>
            <a:pPr marL="1257300" lvl="2" indent="-342900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SSHCP</a:t>
            </a:r>
          </a:p>
          <a:p>
            <a:pPr marL="1257300" lvl="2" indent="-342900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Army Corps </a:t>
            </a:r>
          </a:p>
          <a:p>
            <a:pPr marL="1257300" lvl="2" indent="-342900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CDFW</a:t>
            </a:r>
          </a:p>
          <a:p>
            <a:pPr marL="1257300" lvl="2" indent="-342900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CVRWQCB</a:t>
            </a:r>
          </a:p>
          <a:p>
            <a:pPr marL="1257300" lvl="2" indent="-342900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Placeholder 11">
            <a:extLst>
              <a:ext uri="{FF2B5EF4-FFF2-40B4-BE49-F238E27FC236}">
                <a16:creationId xmlns:a16="http://schemas.microsoft.com/office/drawing/2014/main" id="{41910725-19D7-5909-E511-B1E8471C7F3A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35001" t="21938" r="24246" b="21938"/>
          <a:stretch/>
        </p:blipFill>
        <p:spPr>
          <a:xfrm>
            <a:off x="7357098" y="2290526"/>
            <a:ext cx="3465576" cy="4105656"/>
          </a:xfrm>
        </p:spPr>
      </p:pic>
      <p:pic>
        <p:nvPicPr>
          <p:cNvPr id="9" name="Picture 3" descr="https://www.saccounty.gov/Government/PublishingImages/CountyLogo-Swoosh-Color.png">
            <a:extLst>
              <a:ext uri="{FF2B5EF4-FFF2-40B4-BE49-F238E27FC236}">
                <a16:creationId xmlns:a16="http://schemas.microsoft.com/office/drawing/2014/main" id="{60D283CD-4647-25C9-699A-0E905C8F7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064" y="6192975"/>
            <a:ext cx="2372707" cy="49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7F96DE9-284D-4D0A-8766-B280CF19534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834"/>
          <a:stretch/>
        </p:blipFill>
        <p:spPr bwMode="auto">
          <a:xfrm>
            <a:off x="7617169" y="748751"/>
            <a:ext cx="4171950" cy="5297170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2739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C60D2-B6C6-7518-1839-5784999B7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BDD7D0C1-8440-4424-B6E7-6A98845ADAB0}"/>
              </a:ext>
            </a:extLst>
          </p:cNvPr>
          <p:cNvSpPr/>
          <p:nvPr/>
        </p:nvSpPr>
        <p:spPr>
          <a:xfrm>
            <a:off x="1553031" y="544290"/>
            <a:ext cx="10638971" cy="1537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9F7DAE-694D-058A-5FF9-7BA4C566FC6E}"/>
              </a:ext>
            </a:extLst>
          </p:cNvPr>
          <p:cNvSpPr/>
          <p:nvPr/>
        </p:nvSpPr>
        <p:spPr>
          <a:xfrm>
            <a:off x="4" y="4"/>
            <a:ext cx="12191999" cy="5442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DA0D49-F885-DB71-E7A2-DA17B1B116C7}"/>
              </a:ext>
            </a:extLst>
          </p:cNvPr>
          <p:cNvSpPr txBox="1"/>
          <p:nvPr/>
        </p:nvSpPr>
        <p:spPr>
          <a:xfrm>
            <a:off x="0" y="-2516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otham Medium" charset="0"/>
                <a:ea typeface="Gotham Medium" charset="0"/>
                <a:cs typeface="Gotham Medium" charset="0"/>
              </a:rPr>
              <a:t>PROJECT BACKGROUND</a:t>
            </a:r>
          </a:p>
        </p:txBody>
      </p:sp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A0737270-46CB-7E75-C582-45C81BB65960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 rotWithShape="1">
          <a:blip r:embed="rId3"/>
          <a:srcRect l="35001" t="21938" r="24246" b="21938"/>
          <a:stretch/>
        </p:blipFill>
        <p:spPr>
          <a:xfrm>
            <a:off x="6899898" y="1833326"/>
            <a:ext cx="3465576" cy="4105656"/>
          </a:xfrm>
        </p:spPr>
      </p:pic>
      <p:pic>
        <p:nvPicPr>
          <p:cNvPr id="3" name="Picture Placeholder 11">
            <a:extLst>
              <a:ext uri="{FF2B5EF4-FFF2-40B4-BE49-F238E27FC236}">
                <a16:creationId xmlns:a16="http://schemas.microsoft.com/office/drawing/2014/main" id="{6C297306-5AFA-B5FD-E913-8784CD613B11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35001" t="21938" r="24246" b="21938"/>
          <a:stretch/>
        </p:blipFill>
        <p:spPr>
          <a:xfrm>
            <a:off x="7052298" y="1985726"/>
            <a:ext cx="3465576" cy="4105656"/>
          </a:xfrm>
        </p:spPr>
      </p:pic>
      <p:pic>
        <p:nvPicPr>
          <p:cNvPr id="4" name="Picture Placeholder 11">
            <a:extLst>
              <a:ext uri="{FF2B5EF4-FFF2-40B4-BE49-F238E27FC236}">
                <a16:creationId xmlns:a16="http://schemas.microsoft.com/office/drawing/2014/main" id="{DE0B452B-50E2-5AB4-8765-324B14BC5C85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35001" t="21938" r="24246" b="21938"/>
          <a:stretch/>
        </p:blipFill>
        <p:spPr>
          <a:xfrm>
            <a:off x="7204698" y="2138126"/>
            <a:ext cx="3465576" cy="4105656"/>
          </a:xfrm>
        </p:spPr>
      </p:pic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00CBF60F-D4D6-C4FC-AE1D-DE9D7D4CB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845" y="1155238"/>
            <a:ext cx="7052712" cy="5240944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Project Features:</a:t>
            </a:r>
          </a:p>
          <a:p>
            <a:pPr marL="800100" lvl="1" indent="-342900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Widen South Watt Avenue to ultimate 6-lane width, striped as 4 lanes with buffered bike lanes. </a:t>
            </a:r>
          </a:p>
          <a:p>
            <a:pPr marL="800100" lvl="1" indent="-342900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Widen the existing California Central Traction Company (CCTC) railroad crossing.</a:t>
            </a:r>
          </a:p>
          <a:p>
            <a:pPr marL="800100" lvl="1" indent="-342900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Replacement of the bridge over Morrison Creek (CVFPB).</a:t>
            </a:r>
          </a:p>
        </p:txBody>
      </p:sp>
      <p:pic>
        <p:nvPicPr>
          <p:cNvPr id="6" name="Picture Placeholder 11">
            <a:extLst>
              <a:ext uri="{FF2B5EF4-FFF2-40B4-BE49-F238E27FC236}">
                <a16:creationId xmlns:a16="http://schemas.microsoft.com/office/drawing/2014/main" id="{47176585-93A8-0837-F210-BF63682E3D7E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35001" t="21938" r="24246" b="21938"/>
          <a:stretch/>
        </p:blipFill>
        <p:spPr>
          <a:xfrm>
            <a:off x="7357098" y="2290526"/>
            <a:ext cx="3465576" cy="4105656"/>
          </a:xfrm>
        </p:spPr>
      </p:pic>
      <p:pic>
        <p:nvPicPr>
          <p:cNvPr id="9" name="Picture 3" descr="https://www.saccounty.gov/Government/PublishingImages/CountyLogo-Swoosh-Color.png">
            <a:extLst>
              <a:ext uri="{FF2B5EF4-FFF2-40B4-BE49-F238E27FC236}">
                <a16:creationId xmlns:a16="http://schemas.microsoft.com/office/drawing/2014/main" id="{8505C17B-0A46-1DDA-33DE-B8084B635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064" y="6192975"/>
            <a:ext cx="2372707" cy="49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722F39-E1A4-C2A1-E88D-D968C3267BE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834"/>
          <a:stretch/>
        </p:blipFill>
        <p:spPr bwMode="auto">
          <a:xfrm>
            <a:off x="7617169" y="748751"/>
            <a:ext cx="4171950" cy="5297170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7634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553031" y="544290"/>
            <a:ext cx="10638971" cy="1537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" y="4"/>
            <a:ext cx="12191999" cy="5442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2516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otham Medium" charset="0"/>
                <a:ea typeface="Gotham Medium" charset="0"/>
                <a:cs typeface="Gotham Medium" charset="0"/>
              </a:rPr>
              <a:t>PROJECT BACKGROUND</a:t>
            </a:r>
          </a:p>
        </p:txBody>
      </p:sp>
      <p:sp>
        <p:nvSpPr>
          <p:cNvPr id="4" name="Content Placeholder 14">
            <a:extLst>
              <a:ext uri="{FF2B5EF4-FFF2-40B4-BE49-F238E27FC236}">
                <a16:creationId xmlns:a16="http://schemas.microsoft.com/office/drawing/2014/main" id="{B19AC32A-EC4D-943B-13CF-B7F262B1C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943" y="686959"/>
            <a:ext cx="6012171" cy="2620472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STREET IMPROVEMENTS INCLUDING: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Landscaped medians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 II buffered bike lanes (Class IV bike lanes in ultimate configuration)</a:t>
            </a:r>
          </a:p>
          <a:p>
            <a:pPr lvl="1"/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https://www.saccounty.gov/Government/PublishingImages/CountyLogo-Swoosh-Color.png">
            <a:extLst>
              <a:ext uri="{FF2B5EF4-FFF2-40B4-BE49-F238E27FC236}">
                <a16:creationId xmlns:a16="http://schemas.microsoft.com/office/drawing/2014/main" id="{3E1E6197-7AFD-52B1-FDAB-00A6A62D4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064" y="6171041"/>
            <a:ext cx="2372707" cy="49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433533A-9E9C-6711-1DC6-1655C64901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085" y="2574089"/>
            <a:ext cx="10897544" cy="3596952"/>
          </a:xfrm>
          <a:prstGeom prst="rect">
            <a:avLst/>
          </a:prstGeom>
        </p:spPr>
      </p:pic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E4CAEDA6-DB8B-A2A1-3D28-9C7C1AF76223}"/>
              </a:ext>
            </a:extLst>
          </p:cNvPr>
          <p:cNvSpPr txBox="1">
            <a:spLocks/>
          </p:cNvSpPr>
          <p:nvPr/>
        </p:nvSpPr>
        <p:spPr>
          <a:xfrm>
            <a:off x="6466114" y="1110105"/>
            <a:ext cx="4778828" cy="2620472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Sidewalks &amp; curb ramps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Street Lights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Traffic Signal Modifications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LID/Hydromodification Features (Basins)</a:t>
            </a:r>
          </a:p>
          <a:p>
            <a:pPr lvl="1"/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17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553031" y="544290"/>
            <a:ext cx="10638971" cy="1537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" y="4"/>
            <a:ext cx="12191999" cy="5442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2516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otham Medium" charset="0"/>
                <a:ea typeface="Gotham Medium" charset="0"/>
                <a:cs typeface="Gotham Medium" charset="0"/>
              </a:rPr>
              <a:t>PROJECT FUNDING</a:t>
            </a:r>
          </a:p>
        </p:txBody>
      </p:sp>
      <p:pic>
        <p:nvPicPr>
          <p:cNvPr id="3" name="Picture 3" descr="https://www.saccounty.gov/Government/PublishingImages/CountyLogo-Swoosh-Color.png">
            <a:extLst>
              <a:ext uri="{FF2B5EF4-FFF2-40B4-BE49-F238E27FC236}">
                <a16:creationId xmlns:a16="http://schemas.microsoft.com/office/drawing/2014/main" id="{C2AA6D95-3BBE-94B4-8742-6E6ED786E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064" y="6171041"/>
            <a:ext cx="2372707" cy="49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A393E3D1-9BFB-F4E7-0F20-3B9921286BBD}"/>
              </a:ext>
            </a:extLst>
          </p:cNvPr>
          <p:cNvSpPr txBox="1">
            <a:spLocks/>
          </p:cNvSpPr>
          <p:nvPr/>
        </p:nvSpPr>
        <p:spPr>
          <a:xfrm>
            <a:off x="837513" y="1542947"/>
            <a:ext cx="4565283" cy="66548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Project Cost 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97D24828-9DFC-C75E-A675-A80558339725}"/>
              </a:ext>
            </a:extLst>
          </p:cNvPr>
          <p:cNvSpPr txBox="1">
            <a:spLocks/>
          </p:cNvSpPr>
          <p:nvPr/>
        </p:nvSpPr>
        <p:spPr>
          <a:xfrm>
            <a:off x="5634459" y="810722"/>
            <a:ext cx="4565283" cy="66548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Revenue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CD6A79-4000-2FC6-0B0D-065441526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770786"/>
              </p:ext>
            </p:extLst>
          </p:nvPr>
        </p:nvGraphicFramePr>
        <p:xfrm>
          <a:off x="837513" y="2267654"/>
          <a:ext cx="4565283" cy="202627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93830">
                  <a:extLst>
                    <a:ext uri="{9D8B030D-6E8A-4147-A177-3AD203B41FA5}">
                      <a16:colId xmlns:a16="http://schemas.microsoft.com/office/drawing/2014/main" val="2500793336"/>
                    </a:ext>
                  </a:extLst>
                </a:gridCol>
                <a:gridCol w="1671453">
                  <a:extLst>
                    <a:ext uri="{9D8B030D-6E8A-4147-A177-3AD203B41FA5}">
                      <a16:colId xmlns:a16="http://schemas.microsoft.com/office/drawing/2014/main" val="3006918389"/>
                    </a:ext>
                  </a:extLst>
                </a:gridCol>
              </a:tblGrid>
              <a:tr h="405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Construction Contract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65,600,000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extLst>
                  <a:ext uri="{0D108BD9-81ED-4DB2-BD59-A6C34878D82A}">
                    <a16:rowId xmlns:a16="http://schemas.microsoft.com/office/drawing/2014/main" val="2211451459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Engineering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 9,630,000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extLst>
                  <a:ext uri="{0D108BD9-81ED-4DB2-BD59-A6C34878D82A}">
                    <a16:rowId xmlns:a16="http://schemas.microsoft.com/office/drawing/2014/main" val="1961408389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Construction Support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 6,880,000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extLst>
                  <a:ext uri="{0D108BD9-81ED-4DB2-BD59-A6C34878D82A}">
                    <a16:rowId xmlns:a16="http://schemas.microsoft.com/office/drawing/2014/main" val="3442107385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ROW/ Land Acquisition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 4,640,000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extLst>
                  <a:ext uri="{0D108BD9-81ED-4DB2-BD59-A6C34878D82A}">
                    <a16:rowId xmlns:a16="http://schemas.microsoft.com/office/drawing/2014/main" val="3525284496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 Project Cost: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86,750,000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9525" marB="0" anchor="b"/>
                </a:tc>
                <a:extLst>
                  <a:ext uri="{0D108BD9-81ED-4DB2-BD59-A6C34878D82A}">
                    <a16:rowId xmlns:a16="http://schemas.microsoft.com/office/drawing/2014/main" val="384312341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A7EB52C-CCA0-EF20-327F-F84A54039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227471"/>
              </p:ext>
            </p:extLst>
          </p:nvPr>
        </p:nvGraphicFramePr>
        <p:xfrm>
          <a:off x="5634459" y="1525775"/>
          <a:ext cx="5450484" cy="202627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54766">
                  <a:extLst>
                    <a:ext uri="{9D8B030D-6E8A-4147-A177-3AD203B41FA5}">
                      <a16:colId xmlns:a16="http://schemas.microsoft.com/office/drawing/2014/main" val="3268231549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781501193"/>
                    </a:ext>
                  </a:extLst>
                </a:gridCol>
              </a:tblGrid>
              <a:tr h="4052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Local Funds (Early phases are locally funded)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144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4103479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Financing District (FV-Bonds)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14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 2,535,000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1440" marB="0" anchor="b"/>
                </a:tc>
                <a:extLst>
                  <a:ext uri="{0D108BD9-81ED-4DB2-BD59-A6C34878D82A}">
                    <a16:rowId xmlns:a16="http://schemas.microsoft.com/office/drawing/2014/main" val="1530393849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Measure A Sales Tax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14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35,025,000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1440" marB="0" anchor="b"/>
                </a:tc>
                <a:extLst>
                  <a:ext uri="{0D108BD9-81ED-4DB2-BD59-A6C34878D82A}">
                    <a16:rowId xmlns:a16="http://schemas.microsoft.com/office/drawing/2014/main" val="592515550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Developer Fee (SCTDF)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14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23,913,000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1440" marB="0" anchor="b"/>
                </a:tc>
                <a:extLst>
                  <a:ext uri="{0D108BD9-81ED-4DB2-BD59-A6C34878D82A}">
                    <a16:rowId xmlns:a16="http://schemas.microsoft.com/office/drawing/2014/main" val="3532522624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Local Funds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14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 2,000,000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91440" marB="0" anchor="b"/>
                </a:tc>
                <a:extLst>
                  <a:ext uri="{0D108BD9-81ED-4DB2-BD59-A6C34878D82A}">
                    <a16:rowId xmlns:a16="http://schemas.microsoft.com/office/drawing/2014/main" val="14592502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C4BB5D-0DA1-87A3-743F-9B8722ED9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69524"/>
              </p:ext>
            </p:extLst>
          </p:nvPr>
        </p:nvGraphicFramePr>
        <p:xfrm>
          <a:off x="5634459" y="3651193"/>
          <a:ext cx="5450484" cy="202627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54766">
                  <a:extLst>
                    <a:ext uri="{9D8B030D-6E8A-4147-A177-3AD203B41FA5}">
                      <a16:colId xmlns:a16="http://schemas.microsoft.com/office/drawing/2014/main" val="3268231549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781501193"/>
                    </a:ext>
                  </a:extLst>
                </a:gridCol>
              </a:tblGrid>
              <a:tr h="4052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Leveraged Funds (All in Construction phase)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4103479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SB1(LPP)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13,277,000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30393849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State Fund (STIP)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10,000,000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592515550"/>
                  </a:ext>
                </a:extLst>
              </a:tr>
              <a:tr h="405255">
                <a:tc gridSpan="2">
                  <a:txBody>
                    <a:bodyPr/>
                    <a:lstStyle/>
                    <a:p>
                      <a:pPr lvl="2" algn="l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SACOG Regional Funding Program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2522624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 Revenue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</a:t>
                      </a:r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   86,750,000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45925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553031" y="544290"/>
            <a:ext cx="10638971" cy="1537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" y="4"/>
            <a:ext cx="12191999" cy="5442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2516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otham Medium" charset="0"/>
                <a:ea typeface="Gotham Medium" charset="0"/>
                <a:cs typeface="Gotham Medium" charset="0"/>
              </a:rPr>
              <a:t>PROJECT STATUS/SCHEDULE</a:t>
            </a:r>
          </a:p>
        </p:txBody>
      </p:sp>
      <p:pic>
        <p:nvPicPr>
          <p:cNvPr id="4" name="Picture 3" descr="https://www.saccounty.gov/Government/PublishingImages/CountyLogo-Swoosh-Color.png">
            <a:extLst>
              <a:ext uri="{FF2B5EF4-FFF2-40B4-BE49-F238E27FC236}">
                <a16:creationId xmlns:a16="http://schemas.microsoft.com/office/drawing/2014/main" id="{CDA234A2-C4E2-57FE-E8C2-711374F90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064" y="6192975"/>
            <a:ext cx="2372707" cy="49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3923AB3F-6EFC-E6F7-0959-067039E948D9}"/>
              </a:ext>
            </a:extLst>
          </p:cNvPr>
          <p:cNvSpPr txBox="1">
            <a:spLocks/>
          </p:cNvSpPr>
          <p:nvPr/>
        </p:nvSpPr>
        <p:spPr>
          <a:xfrm>
            <a:off x="943431" y="952031"/>
            <a:ext cx="10518895" cy="5240944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 Board of Supervisors approved award of the construction contract to Teichert Construction (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$59,519,888) on January 7, 2025.</a:t>
            </a:r>
            <a:endParaRPr lang="en-US" sz="2400" b="1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began March 2025.</a:t>
            </a:r>
          </a:p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completion </a:t>
            </a:r>
            <a:r>
              <a:rPr lang="en-US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December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2026.</a:t>
            </a:r>
          </a:p>
        </p:txBody>
      </p:sp>
    </p:spTree>
    <p:extLst>
      <p:ext uri="{BB962C8B-B14F-4D97-AF65-F5344CB8AC3E}">
        <p14:creationId xmlns:p14="http://schemas.microsoft.com/office/powerpoint/2010/main" val="1442611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" y="4"/>
            <a:ext cx="12191999" cy="5442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553031" y="544290"/>
            <a:ext cx="10638971" cy="1537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2516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otham Medium" charset="0"/>
                <a:ea typeface="Gotham Medium" charset="0"/>
                <a:cs typeface="Gotham Medium" charset="0"/>
              </a:rPr>
              <a:t>South Watt Avenue Improvement Project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118B3BC-1222-4DEE-98EF-46033E60EFD3}"/>
              </a:ext>
            </a:extLst>
          </p:cNvPr>
          <p:cNvSpPr/>
          <p:nvPr/>
        </p:nvSpPr>
        <p:spPr>
          <a:xfrm>
            <a:off x="545123" y="709453"/>
            <a:ext cx="11101754" cy="192593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TextBox 3">
            <a:extLst>
              <a:ext uri="{FF2B5EF4-FFF2-40B4-BE49-F238E27FC236}">
                <a16:creationId xmlns:a16="http://schemas.microsoft.com/office/drawing/2014/main" id="{33B605A2-50E1-4572-B770-C10F52253E8E}"/>
              </a:ext>
            </a:extLst>
          </p:cNvPr>
          <p:cNvSpPr txBox="1"/>
          <p:nvPr/>
        </p:nvSpPr>
        <p:spPr>
          <a:xfrm>
            <a:off x="1229013" y="1175002"/>
            <a:ext cx="904753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Gotham Medium" charset="0"/>
              </a:rPr>
              <a:t>QUESTIONS?</a:t>
            </a:r>
          </a:p>
        </p:txBody>
      </p:sp>
      <p:pic>
        <p:nvPicPr>
          <p:cNvPr id="30" name="Content Placeholder 188">
            <a:extLst>
              <a:ext uri="{FF2B5EF4-FFF2-40B4-BE49-F238E27FC236}">
                <a16:creationId xmlns:a16="http://schemas.microsoft.com/office/drawing/2014/main" id="{42523301-B4CD-4A5A-889D-8A219AB45F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29013" y="928539"/>
            <a:ext cx="648035" cy="64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71373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Custom 73">
      <a:dk1>
        <a:sysClr val="windowText" lastClr="000000"/>
      </a:dk1>
      <a:lt1>
        <a:sysClr val="window" lastClr="FFFFFF"/>
      </a:lt1>
      <a:dk2>
        <a:srgbClr val="192033"/>
      </a:dk2>
      <a:lt2>
        <a:srgbClr val="F3EAD9"/>
      </a:lt2>
      <a:accent1>
        <a:srgbClr val="ED625F"/>
      </a:accent1>
      <a:accent2>
        <a:srgbClr val="2F4FA7"/>
      </a:accent2>
      <a:accent3>
        <a:srgbClr val="76A899"/>
      </a:accent3>
      <a:accent4>
        <a:srgbClr val="D4669D"/>
      </a:accent4>
      <a:accent5>
        <a:srgbClr val="F2855A"/>
      </a:accent5>
      <a:accent6>
        <a:srgbClr val="C44732"/>
      </a:accent6>
      <a:hlink>
        <a:srgbClr val="3F7AAF"/>
      </a:hlink>
      <a:folHlink>
        <a:srgbClr val="9E4687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98bae5-a605-4eed-a871-1ef8b53b6521">
      <Terms xmlns="http://schemas.microsoft.com/office/infopath/2007/PartnerControls"/>
    </lcf76f155ced4ddcb4097134ff3c332f>
    <TaxCatchAll xmlns="d612c6d0-d459-443a-b239-e989686eeb2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D20838EBF2FB42837130A4AEE42CF2" ma:contentTypeVersion="18" ma:contentTypeDescription="Create a new document." ma:contentTypeScope="" ma:versionID="eb5f3cc9413143ead0bd16f158f5e094">
  <xsd:schema xmlns:xsd="http://www.w3.org/2001/XMLSchema" xmlns:xs="http://www.w3.org/2001/XMLSchema" xmlns:p="http://schemas.microsoft.com/office/2006/metadata/properties" xmlns:ns2="8f98bae5-a605-4eed-a871-1ef8b53b6521" xmlns:ns3="d612c6d0-d459-443a-b239-e989686eeb22" targetNamespace="http://schemas.microsoft.com/office/2006/metadata/properties" ma:root="true" ma:fieldsID="7e72f1c5b31e0ca770e0e4d09f70ceb9" ns2:_="" ns3:_="">
    <xsd:import namespace="8f98bae5-a605-4eed-a871-1ef8b53b6521"/>
    <xsd:import namespace="d612c6d0-d459-443a-b239-e989686eeb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98bae5-a605-4eed-a871-1ef8b53b6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74a9f3f-c33f-43ed-8ee9-80d136ec9d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c6d0-d459-443a-b239-e989686eeb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e05a909-feee-4072-9d34-15c14fed7c71}" ma:internalName="TaxCatchAll" ma:showField="CatchAllData" ma:web="d612c6d0-d459-443a-b239-e989686eeb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D1BE6E-AF61-4499-9528-70BA981F40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AE2BE2-2448-4E7B-801D-A1DB86E25C07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  <ds:schemaRef ds:uri="230e9df3-be65-4c73-a93b-d1236ebd677e"/>
    <ds:schemaRef ds:uri="http://purl.org/dc/elements/1.1/"/>
    <ds:schemaRef ds:uri="http://schemas.microsoft.com/office/2006/metadata/properties"/>
    <ds:schemaRef ds:uri="16c05727-aa75-4e4a-9b5f-8a80a1165891"/>
    <ds:schemaRef ds:uri="http://schemas.microsoft.com/office/2006/documentManagement/types"/>
    <ds:schemaRef ds:uri="71af3243-3dd4-4a8d-8c0d-dd76da1f02a5"/>
    <ds:schemaRef ds:uri="http://schemas.microsoft.com/sharepoint/v3"/>
    <ds:schemaRef ds:uri="http://purl.org/dc/dcmitype/"/>
    <ds:schemaRef ds:uri="132388ff-6f26-443d-8cd2-99312a29be6e"/>
    <ds:schemaRef ds:uri="c5af58c4-17b5-4d30-9069-b4e37f1c0865"/>
  </ds:schemaRefs>
</ds:datastoreItem>
</file>

<file path=customXml/itemProps3.xml><?xml version="1.0" encoding="utf-8"?>
<ds:datastoreItem xmlns:ds="http://schemas.openxmlformats.org/officeDocument/2006/customXml" ds:itemID="{A1201294-3D7F-4898-B27A-60B55CB39DDA}"/>
</file>

<file path=docMetadata/LabelInfo.xml><?xml version="1.0" encoding="utf-8"?>
<clbl:labelList xmlns:clbl="http://schemas.microsoft.com/office/2020/mipLabelMetadata">
  <clbl:label id="{c13dd1c7-22d1-431c-a46c-2d140b414506}" enabled="1" method="Standard" siteId="{2b077431-a3b0-4b1c-bb77-f66a1132daa2}" contentBits="0" removed="0"/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Memo design</Template>
  <TotalTime>2898</TotalTime>
  <Words>272</Words>
  <Application>Microsoft Office PowerPoint</Application>
  <PresentationFormat>Widescreen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Gotham Bold</vt:lpstr>
      <vt:lpstr>Gotham Medium</vt:lpstr>
      <vt:lpstr>MemoVTI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Hazel Avenue at US 50 Interchange Project</dc:title>
  <dc:creator>Stevens. Timothy</dc:creator>
  <cp:lastModifiedBy>Jones. Melissa</cp:lastModifiedBy>
  <cp:revision>28</cp:revision>
  <cp:lastPrinted>2023-09-07T20:13:29Z</cp:lastPrinted>
  <dcterms:created xsi:type="dcterms:W3CDTF">2023-08-30T18:17:56Z</dcterms:created>
  <dcterms:modified xsi:type="dcterms:W3CDTF">2025-03-26T22:48:07Z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0x01010042D20838EBF2FB42837130A4AEE42CF2</vt:lpwstr>
  </property>
  <property fmtid="{D5CDD505-2E9C-101B-9397-08002B2CF9AE}" pid="3" name="MediaServiceImageTags">
    <vt:lpwstr/>
  </property>
</Properties>
</file>