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77" r:id="rId4"/>
    <p:sldId id="279" r:id="rId5"/>
    <p:sldId id="286" r:id="rId6"/>
    <p:sldId id="285" r:id="rId7"/>
    <p:sldId id="288" r:id="rId8"/>
    <p:sldId id="290" r:id="rId9"/>
    <p:sldId id="289" r:id="rId10"/>
    <p:sldId id="287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</p:sldIdLst>
  <p:sldSz cx="10058400" cy="77724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81" autoAdjust="0"/>
  </p:normalViewPr>
  <p:slideViewPr>
    <p:cSldViewPr>
      <p:cViewPr varScale="1">
        <p:scale>
          <a:sx n="65" d="100"/>
          <a:sy n="65" d="100"/>
        </p:scale>
        <p:origin x="11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97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04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36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8168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10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807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849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69690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409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80116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0434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14389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15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32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11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177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6222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637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6339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 fontScale="25000" lnSpcReduction="20000"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9493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April 21, 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0" dirty="0"/>
              <a:t>a</a:t>
            </a:r>
            <a:r>
              <a:rPr spc="-5" dirty="0"/>
              <a:t>c</a:t>
            </a:r>
            <a:r>
              <a:rPr spc="-25" dirty="0"/>
              <a:t>r</a:t>
            </a:r>
            <a:r>
              <a:rPr spc="-20" dirty="0"/>
              <a:t>a</a:t>
            </a:r>
            <a:r>
              <a:rPr dirty="0"/>
              <a:t>me</a:t>
            </a:r>
            <a:r>
              <a:rPr spc="-10" dirty="0"/>
              <a:t>nto </a:t>
            </a:r>
            <a:r>
              <a:rPr spc="-15" dirty="0"/>
              <a:t>Co</a:t>
            </a:r>
            <a:r>
              <a:rPr spc="-10" dirty="0"/>
              <a:t>un</a:t>
            </a:r>
            <a:r>
              <a:rPr spc="-20" dirty="0"/>
              <a:t>t</a:t>
            </a:r>
            <a:r>
              <a:rPr dirty="0"/>
              <a:t>y</a:t>
            </a:r>
            <a:r>
              <a:rPr spc="20" dirty="0"/>
              <a:t> </a:t>
            </a:r>
            <a:r>
              <a:rPr spc="-10" dirty="0"/>
              <a:t>A</a:t>
            </a:r>
            <a:r>
              <a:rPr dirty="0"/>
              <a:t>D</a:t>
            </a:r>
            <a:r>
              <a:rPr spc="-10" dirty="0"/>
              <a:t>A</a:t>
            </a:r>
            <a:r>
              <a:rPr spc="10" dirty="0"/>
              <a:t> </a:t>
            </a:r>
            <a:r>
              <a:rPr dirty="0"/>
              <a:t>Se</a:t>
            </a:r>
            <a:r>
              <a:rPr spc="-5" dirty="0"/>
              <a:t>l</a:t>
            </a:r>
            <a:r>
              <a:rPr dirty="0"/>
              <a:t>f</a:t>
            </a:r>
            <a:r>
              <a:rPr spc="-5" dirty="0"/>
              <a:t> E</a:t>
            </a:r>
            <a:r>
              <a:rPr spc="-25" dirty="0"/>
              <a:t>v</a:t>
            </a:r>
            <a:r>
              <a:rPr spc="-20" dirty="0"/>
              <a:t>a</a:t>
            </a:r>
            <a:r>
              <a:rPr spc="-5" dirty="0"/>
              <a:t>lu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20" dirty="0"/>
              <a:t> </a:t>
            </a:r>
            <a:r>
              <a:rPr spc="-10" dirty="0"/>
              <a:t>&amp;</a:t>
            </a:r>
            <a:r>
              <a:rPr dirty="0"/>
              <a:t> </a:t>
            </a:r>
            <a:r>
              <a:rPr spc="-125" dirty="0"/>
              <a:t>T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/>
              <a:t>s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15" dirty="0"/>
              <a:t> </a:t>
            </a:r>
            <a:r>
              <a:rPr spc="-15" dirty="0"/>
              <a:t>Plan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April 21, 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0" dirty="0"/>
              <a:t>a</a:t>
            </a:r>
            <a:r>
              <a:rPr spc="-5" dirty="0"/>
              <a:t>c</a:t>
            </a:r>
            <a:r>
              <a:rPr spc="-25" dirty="0"/>
              <a:t>r</a:t>
            </a:r>
            <a:r>
              <a:rPr spc="-20" dirty="0"/>
              <a:t>a</a:t>
            </a:r>
            <a:r>
              <a:rPr dirty="0"/>
              <a:t>me</a:t>
            </a:r>
            <a:r>
              <a:rPr spc="-10" dirty="0"/>
              <a:t>nto </a:t>
            </a:r>
            <a:r>
              <a:rPr spc="-15" dirty="0"/>
              <a:t>Co</a:t>
            </a:r>
            <a:r>
              <a:rPr spc="-10" dirty="0"/>
              <a:t>un</a:t>
            </a:r>
            <a:r>
              <a:rPr spc="-20" dirty="0"/>
              <a:t>t</a:t>
            </a:r>
            <a:r>
              <a:rPr dirty="0"/>
              <a:t>y</a:t>
            </a:r>
            <a:r>
              <a:rPr spc="20" dirty="0"/>
              <a:t> </a:t>
            </a:r>
            <a:r>
              <a:rPr spc="-10" dirty="0"/>
              <a:t>A</a:t>
            </a:r>
            <a:r>
              <a:rPr dirty="0"/>
              <a:t>D</a:t>
            </a:r>
            <a:r>
              <a:rPr spc="-10" dirty="0"/>
              <a:t>A</a:t>
            </a:r>
            <a:r>
              <a:rPr spc="10" dirty="0"/>
              <a:t> </a:t>
            </a:r>
            <a:r>
              <a:rPr dirty="0"/>
              <a:t>Se</a:t>
            </a:r>
            <a:r>
              <a:rPr spc="-5" dirty="0"/>
              <a:t>l</a:t>
            </a:r>
            <a:r>
              <a:rPr dirty="0"/>
              <a:t>f</a:t>
            </a:r>
            <a:r>
              <a:rPr spc="-5" dirty="0"/>
              <a:t> E</a:t>
            </a:r>
            <a:r>
              <a:rPr spc="-25" dirty="0"/>
              <a:t>v</a:t>
            </a:r>
            <a:r>
              <a:rPr spc="-20" dirty="0"/>
              <a:t>a</a:t>
            </a:r>
            <a:r>
              <a:rPr spc="-5" dirty="0"/>
              <a:t>lu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20" dirty="0"/>
              <a:t> </a:t>
            </a:r>
            <a:r>
              <a:rPr spc="-10" dirty="0"/>
              <a:t>&amp;</a:t>
            </a:r>
            <a:r>
              <a:rPr dirty="0"/>
              <a:t> </a:t>
            </a:r>
            <a:r>
              <a:rPr spc="-125" dirty="0"/>
              <a:t>T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/>
              <a:t>s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15" dirty="0"/>
              <a:t> </a:t>
            </a:r>
            <a:r>
              <a:rPr spc="-15" dirty="0"/>
              <a:t>Plan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April 21, 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0" dirty="0"/>
              <a:t>a</a:t>
            </a:r>
            <a:r>
              <a:rPr spc="-5" dirty="0"/>
              <a:t>c</a:t>
            </a:r>
            <a:r>
              <a:rPr spc="-25" dirty="0"/>
              <a:t>r</a:t>
            </a:r>
            <a:r>
              <a:rPr spc="-20" dirty="0"/>
              <a:t>a</a:t>
            </a:r>
            <a:r>
              <a:rPr dirty="0"/>
              <a:t>me</a:t>
            </a:r>
            <a:r>
              <a:rPr spc="-10" dirty="0"/>
              <a:t>nto </a:t>
            </a:r>
            <a:r>
              <a:rPr spc="-15" dirty="0"/>
              <a:t>Co</a:t>
            </a:r>
            <a:r>
              <a:rPr spc="-10" dirty="0"/>
              <a:t>un</a:t>
            </a:r>
            <a:r>
              <a:rPr spc="-20" dirty="0"/>
              <a:t>t</a:t>
            </a:r>
            <a:r>
              <a:rPr dirty="0"/>
              <a:t>y</a:t>
            </a:r>
            <a:r>
              <a:rPr spc="20" dirty="0"/>
              <a:t> </a:t>
            </a:r>
            <a:r>
              <a:rPr spc="-10" dirty="0"/>
              <a:t>A</a:t>
            </a:r>
            <a:r>
              <a:rPr dirty="0"/>
              <a:t>D</a:t>
            </a:r>
            <a:r>
              <a:rPr spc="-10" dirty="0"/>
              <a:t>A</a:t>
            </a:r>
            <a:r>
              <a:rPr spc="10" dirty="0"/>
              <a:t> </a:t>
            </a:r>
            <a:r>
              <a:rPr dirty="0"/>
              <a:t>Se</a:t>
            </a:r>
            <a:r>
              <a:rPr spc="-5" dirty="0"/>
              <a:t>l</a:t>
            </a:r>
            <a:r>
              <a:rPr dirty="0"/>
              <a:t>f</a:t>
            </a:r>
            <a:r>
              <a:rPr spc="-5" dirty="0"/>
              <a:t> E</a:t>
            </a:r>
            <a:r>
              <a:rPr spc="-25" dirty="0"/>
              <a:t>v</a:t>
            </a:r>
            <a:r>
              <a:rPr spc="-20" dirty="0"/>
              <a:t>a</a:t>
            </a:r>
            <a:r>
              <a:rPr spc="-5" dirty="0"/>
              <a:t>lu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20" dirty="0"/>
              <a:t> </a:t>
            </a:r>
            <a:r>
              <a:rPr spc="-10" dirty="0"/>
              <a:t>&amp;</a:t>
            </a:r>
            <a:r>
              <a:rPr dirty="0"/>
              <a:t> </a:t>
            </a:r>
            <a:r>
              <a:rPr spc="-125" dirty="0"/>
              <a:t>T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/>
              <a:t>s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15" dirty="0"/>
              <a:t> </a:t>
            </a:r>
            <a:r>
              <a:rPr spc="-15" dirty="0"/>
              <a:t>Plan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April 21, 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0" dirty="0"/>
              <a:t>a</a:t>
            </a:r>
            <a:r>
              <a:rPr spc="-5" dirty="0"/>
              <a:t>c</a:t>
            </a:r>
            <a:r>
              <a:rPr spc="-25" dirty="0"/>
              <a:t>r</a:t>
            </a:r>
            <a:r>
              <a:rPr spc="-20" dirty="0"/>
              <a:t>a</a:t>
            </a:r>
            <a:r>
              <a:rPr dirty="0"/>
              <a:t>me</a:t>
            </a:r>
            <a:r>
              <a:rPr spc="-10" dirty="0"/>
              <a:t>nto </a:t>
            </a:r>
            <a:r>
              <a:rPr spc="-15" dirty="0"/>
              <a:t>Co</a:t>
            </a:r>
            <a:r>
              <a:rPr spc="-10" dirty="0"/>
              <a:t>un</a:t>
            </a:r>
            <a:r>
              <a:rPr spc="-20" dirty="0"/>
              <a:t>t</a:t>
            </a:r>
            <a:r>
              <a:rPr dirty="0"/>
              <a:t>y</a:t>
            </a:r>
            <a:r>
              <a:rPr spc="20" dirty="0"/>
              <a:t> </a:t>
            </a:r>
            <a:r>
              <a:rPr spc="-10" dirty="0"/>
              <a:t>A</a:t>
            </a:r>
            <a:r>
              <a:rPr dirty="0"/>
              <a:t>D</a:t>
            </a:r>
            <a:r>
              <a:rPr spc="-10" dirty="0"/>
              <a:t>A</a:t>
            </a:r>
            <a:r>
              <a:rPr spc="10" dirty="0"/>
              <a:t> </a:t>
            </a:r>
            <a:r>
              <a:rPr dirty="0"/>
              <a:t>Se</a:t>
            </a:r>
            <a:r>
              <a:rPr spc="-5" dirty="0"/>
              <a:t>l</a:t>
            </a:r>
            <a:r>
              <a:rPr dirty="0"/>
              <a:t>f</a:t>
            </a:r>
            <a:r>
              <a:rPr spc="-5" dirty="0"/>
              <a:t> E</a:t>
            </a:r>
            <a:r>
              <a:rPr spc="-25" dirty="0"/>
              <a:t>v</a:t>
            </a:r>
            <a:r>
              <a:rPr spc="-20" dirty="0"/>
              <a:t>a</a:t>
            </a:r>
            <a:r>
              <a:rPr spc="-5" dirty="0"/>
              <a:t>lu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20" dirty="0"/>
              <a:t> </a:t>
            </a:r>
            <a:r>
              <a:rPr spc="-10" dirty="0"/>
              <a:t>&amp;</a:t>
            </a:r>
            <a:r>
              <a:rPr dirty="0"/>
              <a:t> </a:t>
            </a:r>
            <a:r>
              <a:rPr spc="-125" dirty="0"/>
              <a:t>T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/>
              <a:t>s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15" dirty="0"/>
              <a:t> </a:t>
            </a:r>
            <a:r>
              <a:rPr spc="-15" dirty="0"/>
              <a:t>Plan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April 21,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0" dirty="0"/>
              <a:t>a</a:t>
            </a:r>
            <a:r>
              <a:rPr spc="-5" dirty="0"/>
              <a:t>c</a:t>
            </a:r>
            <a:r>
              <a:rPr spc="-25" dirty="0"/>
              <a:t>r</a:t>
            </a:r>
            <a:r>
              <a:rPr spc="-20" dirty="0"/>
              <a:t>a</a:t>
            </a:r>
            <a:r>
              <a:rPr dirty="0"/>
              <a:t>me</a:t>
            </a:r>
            <a:r>
              <a:rPr spc="-10" dirty="0"/>
              <a:t>nto </a:t>
            </a:r>
            <a:r>
              <a:rPr spc="-15" dirty="0"/>
              <a:t>Co</a:t>
            </a:r>
            <a:r>
              <a:rPr spc="-10" dirty="0"/>
              <a:t>un</a:t>
            </a:r>
            <a:r>
              <a:rPr spc="-20" dirty="0"/>
              <a:t>t</a:t>
            </a:r>
            <a:r>
              <a:rPr dirty="0"/>
              <a:t>y</a:t>
            </a:r>
            <a:r>
              <a:rPr spc="20" dirty="0"/>
              <a:t> </a:t>
            </a:r>
            <a:r>
              <a:rPr spc="-10" dirty="0"/>
              <a:t>A</a:t>
            </a:r>
            <a:r>
              <a:rPr dirty="0"/>
              <a:t>D</a:t>
            </a:r>
            <a:r>
              <a:rPr spc="-10" dirty="0"/>
              <a:t>A</a:t>
            </a:r>
            <a:r>
              <a:rPr spc="10" dirty="0"/>
              <a:t> </a:t>
            </a:r>
            <a:r>
              <a:rPr dirty="0"/>
              <a:t>Se</a:t>
            </a:r>
            <a:r>
              <a:rPr spc="-5" dirty="0"/>
              <a:t>l</a:t>
            </a:r>
            <a:r>
              <a:rPr dirty="0"/>
              <a:t>f</a:t>
            </a:r>
            <a:r>
              <a:rPr spc="-5" dirty="0"/>
              <a:t> E</a:t>
            </a:r>
            <a:r>
              <a:rPr spc="-25" dirty="0"/>
              <a:t>v</a:t>
            </a:r>
            <a:r>
              <a:rPr spc="-20" dirty="0"/>
              <a:t>a</a:t>
            </a:r>
            <a:r>
              <a:rPr spc="-5" dirty="0"/>
              <a:t>lu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20" dirty="0"/>
              <a:t> </a:t>
            </a:r>
            <a:r>
              <a:rPr spc="-10" dirty="0"/>
              <a:t>&amp;</a:t>
            </a:r>
            <a:r>
              <a:rPr dirty="0"/>
              <a:t> </a:t>
            </a:r>
            <a:r>
              <a:rPr spc="-125" dirty="0"/>
              <a:t>T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/>
              <a:t>s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15" dirty="0"/>
              <a:t> </a:t>
            </a:r>
            <a:r>
              <a:rPr spc="-15" dirty="0"/>
              <a:t>Plan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6195" y="1507998"/>
            <a:ext cx="8414385" cy="0"/>
          </a:xfrm>
          <a:custGeom>
            <a:avLst/>
            <a:gdLst/>
            <a:ahLst/>
            <a:cxnLst/>
            <a:rect l="l" t="t" r="r" b="b"/>
            <a:pathLst>
              <a:path w="8414385">
                <a:moveTo>
                  <a:pt x="0" y="0"/>
                </a:moveTo>
                <a:lnTo>
                  <a:pt x="8414003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3413" y="945747"/>
            <a:ext cx="829157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065" y="2003929"/>
            <a:ext cx="8256269" cy="294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74139" y="6845912"/>
            <a:ext cx="96583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April 21, 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10916" y="6834802"/>
            <a:ext cx="38906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0" dirty="0"/>
              <a:t>a</a:t>
            </a:r>
            <a:r>
              <a:rPr spc="-5" dirty="0"/>
              <a:t>c</a:t>
            </a:r>
            <a:r>
              <a:rPr spc="-25" dirty="0"/>
              <a:t>r</a:t>
            </a:r>
            <a:r>
              <a:rPr spc="-20" dirty="0"/>
              <a:t>a</a:t>
            </a:r>
            <a:r>
              <a:rPr dirty="0"/>
              <a:t>me</a:t>
            </a:r>
            <a:r>
              <a:rPr spc="-10" dirty="0"/>
              <a:t>nto </a:t>
            </a:r>
            <a:r>
              <a:rPr spc="-15" dirty="0"/>
              <a:t>Co</a:t>
            </a:r>
            <a:r>
              <a:rPr spc="-10" dirty="0"/>
              <a:t>un</a:t>
            </a:r>
            <a:r>
              <a:rPr spc="-20" dirty="0"/>
              <a:t>t</a:t>
            </a:r>
            <a:r>
              <a:rPr dirty="0"/>
              <a:t>y</a:t>
            </a:r>
            <a:r>
              <a:rPr spc="20" dirty="0"/>
              <a:t> </a:t>
            </a:r>
            <a:r>
              <a:rPr spc="-10" dirty="0"/>
              <a:t>A</a:t>
            </a:r>
            <a:r>
              <a:rPr dirty="0"/>
              <a:t>D</a:t>
            </a:r>
            <a:r>
              <a:rPr spc="-10" dirty="0"/>
              <a:t>A</a:t>
            </a:r>
            <a:r>
              <a:rPr spc="10" dirty="0"/>
              <a:t> </a:t>
            </a:r>
            <a:r>
              <a:rPr dirty="0"/>
              <a:t>Se</a:t>
            </a:r>
            <a:r>
              <a:rPr spc="-5" dirty="0"/>
              <a:t>l</a:t>
            </a:r>
            <a:r>
              <a:rPr dirty="0"/>
              <a:t>f</a:t>
            </a:r>
            <a:r>
              <a:rPr spc="-5" dirty="0"/>
              <a:t> E</a:t>
            </a:r>
            <a:r>
              <a:rPr spc="-25" dirty="0"/>
              <a:t>v</a:t>
            </a:r>
            <a:r>
              <a:rPr spc="-20" dirty="0"/>
              <a:t>a</a:t>
            </a:r>
            <a:r>
              <a:rPr spc="-5" dirty="0"/>
              <a:t>lu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20" dirty="0"/>
              <a:t> </a:t>
            </a:r>
            <a:r>
              <a:rPr spc="-10" dirty="0"/>
              <a:t>&amp;</a:t>
            </a:r>
            <a:r>
              <a:rPr dirty="0"/>
              <a:t> </a:t>
            </a:r>
            <a:r>
              <a:rPr spc="-125" dirty="0"/>
              <a:t>T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/>
              <a:t>s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15" dirty="0"/>
              <a:t> </a:t>
            </a:r>
            <a:r>
              <a:rPr spc="-15" dirty="0"/>
              <a:t>Plan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9960" y="6809535"/>
            <a:ext cx="1270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4039" y="533400"/>
            <a:ext cx="6400800" cy="1534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2472" y="2434696"/>
            <a:ext cx="7566659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endParaRPr lang="en-US" sz="360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sz="3600" dirty="0" smtClean="0">
                <a:latin typeface="Arial"/>
                <a:cs typeface="Arial"/>
              </a:rPr>
              <a:t>South Watt Avenue</a:t>
            </a:r>
          </a:p>
          <a:p>
            <a:pPr marL="12700" marR="5080" algn="ctr">
              <a:lnSpc>
                <a:spcPct val="100000"/>
              </a:lnSpc>
            </a:pPr>
            <a:r>
              <a:rPr lang="en-US" sz="3600" dirty="0" smtClean="0">
                <a:latin typeface="Arial"/>
                <a:cs typeface="Arial"/>
              </a:rPr>
              <a:t>Improvements Project</a:t>
            </a:r>
          </a:p>
          <a:p>
            <a:pPr marL="12700" marR="5080" algn="ctr">
              <a:lnSpc>
                <a:spcPct val="100000"/>
              </a:lnSpc>
            </a:pPr>
            <a:r>
              <a:rPr lang="en-US" sz="3600" dirty="0">
                <a:latin typeface="Arial"/>
                <a:cs typeface="Arial"/>
              </a:rPr>
              <a:t>Florin </a:t>
            </a:r>
            <a:r>
              <a:rPr lang="en-US" sz="3600" dirty="0" smtClean="0">
                <a:latin typeface="Arial"/>
                <a:cs typeface="Arial"/>
              </a:rPr>
              <a:t>Road to Jackson Hwy</a:t>
            </a:r>
            <a:endParaRPr lang="en-US" sz="3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2020 LPP			Department of Transportation	Sacramento County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627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Reduces </a:t>
            </a:r>
            <a:r>
              <a:rPr lang="en-US" sz="3600" dirty="0"/>
              <a:t>congested VMT, overall </a:t>
            </a:r>
            <a:r>
              <a:rPr lang="en-US" sz="3600" dirty="0" smtClean="0"/>
              <a:t>VMT, </a:t>
            </a:r>
            <a:r>
              <a:rPr lang="en-US" sz="3600" dirty="0"/>
              <a:t>and </a:t>
            </a:r>
            <a:r>
              <a:rPr lang="en-US" sz="3600" dirty="0" smtClean="0"/>
              <a:t>reduces </a:t>
            </a:r>
            <a:r>
              <a:rPr lang="en-US" sz="3600" dirty="0"/>
              <a:t>emissions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Supports alternate </a:t>
            </a:r>
            <a:r>
              <a:rPr lang="en-US" sz="3600" dirty="0" smtClean="0"/>
              <a:t>mode choice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Improves safety for all modes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Improves LOS and system </a:t>
            </a:r>
            <a:r>
              <a:rPr lang="en-US" sz="3600" dirty="0"/>
              <a:t>resiliency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Rehabilitates pavement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Supports affordable housing development </a:t>
            </a:r>
            <a:r>
              <a:rPr lang="en-US" sz="3600" smtClean="0"/>
              <a:t>in the area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Improves economic vitality businesses on the corridor</a:t>
            </a:r>
            <a:endParaRPr lang="en-US" sz="3600" dirty="0"/>
          </a:p>
          <a:p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2020 LPP			Department of Transportation	Sacramento County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3200" b="1" dirty="0" smtClean="0">
                <a:latin typeface="Arial"/>
                <a:cs typeface="Arial"/>
              </a:rPr>
              <a:t>Improved Conditions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5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581400"/>
            <a:ext cx="8256269" cy="1231106"/>
          </a:xfrm>
        </p:spPr>
        <p:txBody>
          <a:bodyPr/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404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4039" y="533400"/>
            <a:ext cx="6400800" cy="1534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2472" y="2434696"/>
            <a:ext cx="7566659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Elverta Road Improvement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Dutch Haven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Blvd.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Watt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Department of Transportation	Sacramento County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7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14400" y="67063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21081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      Department of Transportation		       Sacramento County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8345" y="6716954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52" y="1052832"/>
            <a:ext cx="7960382" cy="60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627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OBJECTIVES</a:t>
            </a:r>
          </a:p>
          <a:p>
            <a:pPr marL="54864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necessary vehicular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 and reduce existing congestion</a:t>
            </a:r>
          </a:p>
          <a:p>
            <a:pPr marL="54864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safety on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corridor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864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alternate modes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SCOPE OF WORK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Improve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.9 miles of Elverta Road by adding two lanes, a raised median with turn lanes, Class-II bike lanes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Replace Dry Creek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Bridge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capacity &amp; safety</a:t>
            </a:r>
          </a:p>
          <a:p>
            <a:pPr marL="89154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Add separate equestrian &amp; pedestrian facilities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Upgrade signalized intersection at 28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Street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Department of Transportation	Sacramento County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Purpose and Need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7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DSC042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" y="4073843"/>
            <a:ext cx="4321431" cy="32413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821372" y="7328356"/>
            <a:ext cx="8415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      Department of Transportation		       Sacramento County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3152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1372" y="304800"/>
            <a:ext cx="84156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 Features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8382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6" descr="DSC042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717" y="4038600"/>
            <a:ext cx="4414684" cy="326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6" descr="DSC041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1030" y="832487"/>
            <a:ext cx="4365371" cy="3274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6" descr="DSC042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38200"/>
            <a:ext cx="4376121" cy="32823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9748" y="838200"/>
            <a:ext cx="3455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East End – Urban/Rural Transition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399" y="838200"/>
            <a:ext cx="26670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West End – Unpaved lane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6568" y="4114800"/>
            <a:ext cx="1349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Intersection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41148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Dry Creek Bridge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21372" y="7328356"/>
            <a:ext cx="8415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      Department of Transportation		       Sacramento County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3152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1372" y="304800"/>
            <a:ext cx="84156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 Roadway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8382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6" y="1828800"/>
            <a:ext cx="9288774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689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 and community support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Public and stakeholder support, vetted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via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CEQA/NEPA clearance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Deliverability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CEQA/NEPA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already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ROW: November 2021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Leveraging: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$5.5M grant request with $12.6M of other funds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Department of Transportation	Sacramento County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Criteria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1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Quality improvements: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ton annual reduction in ozone precursors and PM10 emissions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113,500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reduction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Department of Transportation	Sacramento County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Criteria/Improved Conditions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59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Furthers MTP/SCS 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4: “Build and maintain a safe, resilient, and multimodal transportation system”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Traffic safety improvements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Improved LOS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Bike, equestrian, pedestrian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upgrades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East half of project within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 1550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Low-income community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Department of Transportation	Sacramento County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Criteria/Improved Conditions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14400" y="67063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21081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Calibri"/>
                <a:cs typeface="Calibri"/>
              </a:rPr>
              <a:t>2020 LPP			      Department of Transportation		       Sacramento County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8345" y="6716954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200" b="1" dirty="0" smtClean="0">
                <a:latin typeface="Arial"/>
                <a:cs typeface="Arial"/>
              </a:rPr>
              <a:t>Location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36" y="1524000"/>
            <a:ext cx="974816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609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Benefits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needed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 collisions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last 5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involve bicyclists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Improvements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Added lanes and turn lanes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 II bike lanes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Bridge replacement/widening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Above 100 year floodplain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Pedestrian and equestrian facilities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Upgraded signalized intersection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Department of Transportation	Sacramento County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Criteria/Improved Conditions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2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Reduces VMT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emissions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Improves bike lanes and ADA facilities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Improves LOS and system resiliency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Improves traffic safety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Reduces roadway flooding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Rehabilitates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pavement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affordable housing development in the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LPP			Department of Transportation	Sacramento County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 Conditions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9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581400"/>
            <a:ext cx="8256269" cy="1231106"/>
          </a:xfrm>
        </p:spPr>
        <p:txBody>
          <a:bodyPr/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293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627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spcBef>
                <a:spcPct val="0"/>
              </a:spcBef>
            </a:pPr>
            <a:r>
              <a:rPr lang="en-US" sz="3200" b="1" dirty="0">
                <a:latin typeface="+mj-lt"/>
                <a:cs typeface="Arial" charset="0"/>
              </a:rPr>
              <a:t>OBJECTIVES</a:t>
            </a:r>
          </a:p>
          <a:p>
            <a:pPr marL="54864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Provide </a:t>
            </a:r>
            <a:r>
              <a:rPr lang="en-US" sz="3200" dirty="0">
                <a:solidFill>
                  <a:prstClr val="black"/>
                </a:solidFill>
              </a:rPr>
              <a:t>necessary vehicular </a:t>
            </a:r>
            <a:r>
              <a:rPr lang="en-US" sz="3200" dirty="0" smtClean="0">
                <a:solidFill>
                  <a:prstClr val="black"/>
                </a:solidFill>
              </a:rPr>
              <a:t>capacity and reduce existing congestion</a:t>
            </a:r>
          </a:p>
          <a:p>
            <a:pPr marL="54864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</a:t>
            </a:r>
            <a:r>
              <a:rPr lang="en-US" sz="3200" dirty="0" smtClean="0">
                <a:solidFill>
                  <a:prstClr val="black"/>
                </a:solidFill>
              </a:rPr>
              <a:t>upport bicycle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smtClean="0">
                <a:solidFill>
                  <a:prstClr val="black"/>
                </a:solidFill>
              </a:rPr>
              <a:t>pedestrian, </a:t>
            </a:r>
            <a:r>
              <a:rPr lang="en-US" sz="3200" dirty="0">
                <a:solidFill>
                  <a:prstClr val="black"/>
                </a:solidFill>
              </a:rPr>
              <a:t>and </a:t>
            </a:r>
            <a:r>
              <a:rPr lang="en-US" sz="3200" dirty="0" smtClean="0">
                <a:solidFill>
                  <a:prstClr val="black"/>
                </a:solidFill>
              </a:rPr>
              <a:t>transit modes</a:t>
            </a:r>
          </a:p>
          <a:p>
            <a:pPr marL="54864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Improve </a:t>
            </a:r>
            <a:r>
              <a:rPr lang="en-US" sz="3200" dirty="0">
                <a:solidFill>
                  <a:prstClr val="black"/>
                </a:solidFill>
              </a:rPr>
              <a:t>safety on the </a:t>
            </a:r>
            <a:r>
              <a:rPr lang="en-US" sz="3200" dirty="0" smtClean="0">
                <a:solidFill>
                  <a:prstClr val="black"/>
                </a:solidFill>
              </a:rPr>
              <a:t>corridor</a:t>
            </a:r>
            <a:endParaRPr lang="en-US" sz="3200" dirty="0">
              <a:solidFill>
                <a:prstClr val="black"/>
              </a:solidFill>
            </a:endParaRPr>
          </a:p>
          <a:p>
            <a:pPr marL="91440">
              <a:spcBef>
                <a:spcPct val="0"/>
              </a:spcBef>
            </a:pPr>
            <a:endParaRPr lang="en-US" sz="3200" b="1" dirty="0" smtClean="0">
              <a:latin typeface="+mj-lt"/>
              <a:cs typeface="Arial" charset="0"/>
            </a:endParaRPr>
          </a:p>
          <a:p>
            <a:pPr marL="91440">
              <a:spcBef>
                <a:spcPct val="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SCOPE OF WORK</a:t>
            </a:r>
          </a:p>
          <a:p>
            <a:pPr marL="43434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charset="0"/>
              </a:rPr>
              <a:t>Improve 3 miles of South Watt Ave by adding two more lanes, a raised median with turn lanes, continuous buffered bike lanes and sidewalks </a:t>
            </a:r>
          </a:p>
          <a:p>
            <a:pPr marL="43434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charset="0"/>
              </a:rPr>
              <a:t>Upgrade 5 signalized intersections, replace a bridge, upgrade a RR crossing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2020 LPP			Department of Transportation	Sacramento County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200" b="1" dirty="0" smtClean="0">
                <a:latin typeface="Arial"/>
                <a:cs typeface="Arial"/>
              </a:rPr>
              <a:t>Purpose and Need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0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21372" y="7328356"/>
            <a:ext cx="8415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Calibri"/>
                <a:cs typeface="Calibri"/>
              </a:rPr>
              <a:t>2020 LPP			      Department of Transportation		       Sacramento County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3152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21372" y="304800"/>
            <a:ext cx="84156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200" b="1" dirty="0" smtClean="0">
                <a:latin typeface="Arial"/>
                <a:cs typeface="Arial"/>
              </a:rPr>
              <a:t>Building On Past Success For The Future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8382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3" y="916103"/>
            <a:ext cx="7955277" cy="63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21372" y="7328356"/>
            <a:ext cx="8415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Calibri"/>
                <a:cs typeface="Calibri"/>
              </a:rPr>
              <a:t>2020 LPP			      Department of Transportation		       Sacramento County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3152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21372" y="304800"/>
            <a:ext cx="84156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200" b="1" dirty="0" smtClean="0">
                <a:latin typeface="Arial"/>
                <a:cs typeface="Arial"/>
              </a:rPr>
              <a:t>Building On Past Success For The Future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8382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2031"/>
            <a:ext cx="8025534" cy="63622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158739" y="3200400"/>
            <a:ext cx="207818" cy="207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6647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Life-Cycle </a:t>
            </a:r>
            <a:r>
              <a:rPr lang="en-US" sz="3600" u="sng" dirty="0"/>
              <a:t>Benefit/Cost </a:t>
            </a:r>
            <a:r>
              <a:rPr lang="en-US" sz="3600" u="sng" dirty="0" smtClean="0"/>
              <a:t>Analysis</a:t>
            </a:r>
            <a:r>
              <a:rPr lang="en-US" sz="3600" dirty="0" smtClean="0"/>
              <a:t>: </a:t>
            </a:r>
            <a:r>
              <a:rPr lang="en-US" sz="3600" dirty="0"/>
              <a:t>6.6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u="sng" dirty="0" smtClean="0"/>
              <a:t>Regional and community support</a:t>
            </a:r>
            <a:r>
              <a:rPr lang="en-US" sz="3600" dirty="0" smtClean="0"/>
              <a:t>: </a:t>
            </a:r>
            <a:r>
              <a:rPr lang="en-US" sz="3600" dirty="0"/>
              <a:t>Power Inn Alliance, public/stakeholder </a:t>
            </a:r>
            <a:r>
              <a:rPr lang="en-US" sz="3600" dirty="0" smtClean="0"/>
              <a:t>support, vetted </a:t>
            </a:r>
            <a:r>
              <a:rPr lang="en-US" sz="3600" dirty="0"/>
              <a:t>via CEQA </a:t>
            </a:r>
            <a:r>
              <a:rPr lang="en-US" sz="3600" dirty="0" smtClean="0"/>
              <a:t>clearance</a:t>
            </a:r>
            <a:endParaRPr lang="en-US" sz="36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u="sng" dirty="0" smtClean="0"/>
              <a:t>Deliverability</a:t>
            </a:r>
            <a:r>
              <a:rPr lang="en-US" sz="3600" dirty="0" smtClean="0"/>
              <a:t>: 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CEQA </a:t>
            </a:r>
            <a:r>
              <a:rPr lang="en-US" sz="3600" dirty="0"/>
              <a:t>already </a:t>
            </a:r>
            <a:r>
              <a:rPr lang="en-US" sz="3600" dirty="0" smtClean="0"/>
              <a:t>completed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NEPA: </a:t>
            </a:r>
            <a:r>
              <a:rPr lang="en-US" sz="3600" dirty="0"/>
              <a:t>April </a:t>
            </a:r>
            <a:r>
              <a:rPr lang="en-US" sz="3600" dirty="0" smtClean="0"/>
              <a:t>2021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ROW: May 2022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CONSTRUCTION: </a:t>
            </a:r>
            <a:r>
              <a:rPr lang="en-US" sz="3600" dirty="0"/>
              <a:t>April 2023 </a:t>
            </a:r>
          </a:p>
          <a:p>
            <a:endParaRPr lang="en-US" sz="4400" dirty="0" smtClean="0"/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2020 LPP			Department of Transportation	Sacramento County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3200" b="1" dirty="0">
                <a:latin typeface="Arial"/>
                <a:cs typeface="Arial"/>
              </a:rPr>
              <a:t>Evaluation </a:t>
            </a:r>
            <a:r>
              <a:rPr lang="en-US" sz="3200" b="1" dirty="0" smtClean="0">
                <a:latin typeface="Arial"/>
                <a:cs typeface="Arial"/>
              </a:rPr>
              <a:t>Criteria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u="sng" dirty="0" smtClean="0"/>
              <a:t>Leveraging</a:t>
            </a:r>
            <a:r>
              <a:rPr lang="en-US" sz="3600" dirty="0" smtClean="0"/>
              <a:t> $13.3M grant request with $21.8M of other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u="sng" dirty="0" smtClean="0"/>
              <a:t>Air Quality improvements: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5,330 </a:t>
            </a:r>
            <a:r>
              <a:rPr lang="en-US" sz="3600" dirty="0"/>
              <a:t>ton annual reduction in ozone precursors and PM10 emissions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9,000,000 annual reduction congested VMT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146,000 </a:t>
            </a:r>
            <a:r>
              <a:rPr lang="en-US" sz="3600" dirty="0"/>
              <a:t>annual </a:t>
            </a:r>
            <a:r>
              <a:rPr lang="en-US" sz="3600" dirty="0" smtClean="0"/>
              <a:t>reduction </a:t>
            </a:r>
            <a:r>
              <a:rPr lang="en-US" sz="3600" dirty="0"/>
              <a:t>overall </a:t>
            </a:r>
            <a:r>
              <a:rPr lang="en-US" sz="3600" dirty="0" smtClean="0"/>
              <a:t>VMT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2020 LPP			Department of Transportation	Sacramento County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200" b="1" dirty="0" smtClean="0">
                <a:latin typeface="Arial"/>
                <a:cs typeface="Arial"/>
              </a:rPr>
              <a:t>Evaluation Criteria/Improved Conditions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1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7078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u="sng" dirty="0" smtClean="0"/>
              <a:t>Furthers MTP/SCS </a:t>
            </a:r>
            <a:r>
              <a:rPr lang="en-US" sz="3600" u="sng" dirty="0"/>
              <a:t>Policy </a:t>
            </a:r>
            <a:r>
              <a:rPr lang="en-US" sz="3600" dirty="0"/>
              <a:t>4: “Build and maintain a safe, resilient, and multimodal transportation system”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Safety </a:t>
            </a:r>
            <a:r>
              <a:rPr lang="en-US" sz="3600" dirty="0"/>
              <a:t>improvements throughout </a:t>
            </a:r>
            <a:r>
              <a:rPr lang="en-US" sz="3600" dirty="0" smtClean="0"/>
              <a:t>corridor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Improved LOS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Parallel/alternate </a:t>
            </a:r>
            <a:r>
              <a:rPr lang="en-US" sz="3600" dirty="0"/>
              <a:t>capacity to SR99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Bike and pedestrian facilities/ADA upgrades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Supports transit 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Improvements within AB 1550 </a:t>
            </a:r>
            <a:r>
              <a:rPr lang="en-US" sz="3600" dirty="0" smtClean="0"/>
              <a:t>Low-income community</a:t>
            </a:r>
            <a:endParaRPr lang="en-US" sz="3600" dirty="0"/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2020 LPP			Department of Transportation	Sacramento County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3200" b="1" dirty="0">
                <a:latin typeface="Arial"/>
                <a:cs typeface="Arial"/>
              </a:rPr>
              <a:t>Evaluation Criteria/Improved Conditions</a:t>
            </a:r>
          </a:p>
          <a:p>
            <a:pPr marL="12700" marR="5080"/>
            <a:endParaRPr sz="3200" b="1" dirty="0">
              <a:latin typeface="Arial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8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1017449"/>
            <a:ext cx="8627427" cy="6463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u="sng" dirty="0"/>
              <a:t>Safety </a:t>
            </a:r>
            <a:r>
              <a:rPr lang="en-US" sz="3600" u="sng" dirty="0" smtClean="0"/>
              <a:t>Benefits </a:t>
            </a:r>
            <a:r>
              <a:rPr lang="en-US" sz="3600" dirty="0"/>
              <a:t>are needed 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99 collisions </a:t>
            </a:r>
            <a:r>
              <a:rPr lang="en-US" sz="3600" dirty="0"/>
              <a:t>in last 5 </a:t>
            </a:r>
            <a:r>
              <a:rPr lang="en-US" sz="3600" dirty="0" smtClean="0"/>
              <a:t>years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3 fatalities,  158 injuries</a:t>
            </a:r>
            <a:endParaRPr lang="en-US" sz="3600" dirty="0"/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Improvements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Medians</a:t>
            </a:r>
            <a:endParaRPr lang="en-US" sz="3600" dirty="0" smtClean="0"/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Added lanes and </a:t>
            </a:r>
            <a:r>
              <a:rPr lang="en-US" sz="3600" dirty="0"/>
              <a:t>turn </a:t>
            </a:r>
            <a:r>
              <a:rPr lang="en-US" sz="3600" dirty="0" smtClean="0"/>
              <a:t>lanes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Upgrade signalized intersections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Buffered bike lanes and sidewalks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Street lighting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RR </a:t>
            </a:r>
            <a:r>
              <a:rPr lang="en-US" sz="3600" dirty="0"/>
              <a:t>crossing </a:t>
            </a:r>
            <a:r>
              <a:rPr lang="en-US" sz="3600" dirty="0" smtClean="0"/>
              <a:t>&amp; Bridge railing upgrades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Upgrade signage to current standards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372" y="7151447"/>
            <a:ext cx="841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2020 LPP			Department of Transportation	Sacramento County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21372" y="7086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21372" y="457200"/>
            <a:ext cx="862742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3200" b="1" dirty="0">
                <a:latin typeface="Arial"/>
                <a:cs typeface="Arial"/>
              </a:rPr>
              <a:t>Evaluation Criteria/Improved Conditions</a:t>
            </a:r>
          </a:p>
          <a:p>
            <a:pPr marL="12700" marR="5080">
              <a:lnSpc>
                <a:spcPct val="100000"/>
              </a:lnSpc>
            </a:pP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21372" y="990600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527" y="0"/>
                </a:lnTo>
              </a:path>
            </a:pathLst>
          </a:custGeom>
          <a:ln w="48513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828</Words>
  <Application>Microsoft Office PowerPoint</Application>
  <PresentationFormat>Custom</PresentationFormat>
  <Paragraphs>142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- 87713.ppt [Read-Only] [Compatibility Mode]</dc:title>
  <dc:creator>siresvraccnt</dc:creator>
  <cp:lastModifiedBy>Carter. Rick</cp:lastModifiedBy>
  <cp:revision>71</cp:revision>
  <dcterms:created xsi:type="dcterms:W3CDTF">2020-03-16T14:42:45Z</dcterms:created>
  <dcterms:modified xsi:type="dcterms:W3CDTF">2020-05-12T18:36:15Z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2019-10-15T00:00:00Z</vt:filetime>
  </property>
  <property fmtid="{D5CDD505-2E9C-101B-9397-08002B2CF9AE}" pid="3" name="LastSaved">
    <vt:filetime>2020-03-16T00:00:00Z</vt:filetime>
  </property>
</Properties>
</file>