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5"/>
  </p:notesMasterIdLst>
  <p:sldIdLst>
    <p:sldId id="256" r:id="rId4"/>
    <p:sldId id="269" r:id="rId5"/>
    <p:sldId id="272" r:id="rId6"/>
    <p:sldId id="315" r:id="rId7"/>
    <p:sldId id="940" r:id="rId8"/>
    <p:sldId id="945" r:id="rId9"/>
    <p:sldId id="331" r:id="rId10"/>
    <p:sldId id="335" r:id="rId11"/>
    <p:sldId id="947" r:id="rId12"/>
    <p:sldId id="336" r:id="rId13"/>
    <p:sldId id="332" r:id="rId14"/>
    <p:sldId id="946" r:id="rId15"/>
    <p:sldId id="941" r:id="rId16"/>
    <p:sldId id="943" r:id="rId17"/>
    <p:sldId id="944" r:id="rId18"/>
    <p:sldId id="948" r:id="rId19"/>
    <p:sldId id="949" r:id="rId20"/>
    <p:sldId id="333" r:id="rId21"/>
    <p:sldId id="344" r:id="rId22"/>
    <p:sldId id="345" r:id="rId23"/>
    <p:sldId id="33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Choi" initials="CC" lastIdx="7" clrIdx="0">
    <p:extLst>
      <p:ext uri="{19B8F6BF-5375-455C-9EA6-DF929625EA0E}">
        <p15:presenceInfo xmlns:p15="http://schemas.microsoft.com/office/powerpoint/2012/main" userId="Christine Cho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A83"/>
    <a:srgbClr val="BF4C49"/>
    <a:srgbClr val="99BA55"/>
    <a:srgbClr val="9F8AB9"/>
    <a:srgbClr val="AFC3E3"/>
    <a:srgbClr val="2F75B5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57C32-8AA6-415A-8689-8DC612F5E43E}" v="13" dt="2023-03-07T20:39:12.0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5026" autoAdjust="0"/>
  </p:normalViewPr>
  <p:slideViewPr>
    <p:cSldViewPr snapToGrid="0">
      <p:cViewPr varScale="1">
        <p:scale>
          <a:sx n="114" d="100"/>
          <a:sy n="114" d="100"/>
        </p:scale>
        <p:origin x="2100" y="10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9869590510886004E-2"/>
          <c:y val="0.10765300170811982"/>
          <c:w val="0.90565194308372643"/>
          <c:h val="0.66313464106460362"/>
        </c:manualLayout>
      </c:layout>
      <c:lineChart>
        <c:grouping val="standard"/>
        <c:varyColors val="0"/>
        <c:ser>
          <c:idx val="0"/>
          <c:order val="0"/>
          <c:tx>
            <c:v>AAA MMD Rates at 3/2/2023</c:v>
          </c:tx>
          <c:spPr>
            <a:ln w="28575" cap="rnd">
              <a:solidFill>
                <a:srgbClr val="FFD051"/>
              </a:solidFill>
              <a:round/>
            </a:ln>
            <a:effectLst/>
          </c:spPr>
          <c:marker>
            <c:symbol val="none"/>
          </c:marker>
          <c:cat>
            <c:numRef>
              <c:f>'[MDC2]Yield Curves'!$B$6:$B$35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'[MDC2]Yield Curves'!$C$6:$C$35</c:f>
              <c:numCache>
                <c:formatCode>0.00</c:formatCode>
                <c:ptCount val="30"/>
                <c:pt idx="0">
                  <c:v>3.03</c:v>
                </c:pt>
                <c:pt idx="1">
                  <c:v>2.99</c:v>
                </c:pt>
                <c:pt idx="2">
                  <c:v>2.82</c:v>
                </c:pt>
                <c:pt idx="3">
                  <c:v>2.73</c:v>
                </c:pt>
                <c:pt idx="4">
                  <c:v>2.68</c:v>
                </c:pt>
                <c:pt idx="5">
                  <c:v>2.62</c:v>
                </c:pt>
                <c:pt idx="6">
                  <c:v>2.59</c:v>
                </c:pt>
                <c:pt idx="7">
                  <c:v>2.6</c:v>
                </c:pt>
                <c:pt idx="8">
                  <c:v>2.61</c:v>
                </c:pt>
                <c:pt idx="9">
                  <c:v>2.63</c:v>
                </c:pt>
                <c:pt idx="10">
                  <c:v>2.71</c:v>
                </c:pt>
                <c:pt idx="11">
                  <c:v>2.84</c:v>
                </c:pt>
                <c:pt idx="12">
                  <c:v>3.01</c:v>
                </c:pt>
                <c:pt idx="13">
                  <c:v>3.16</c:v>
                </c:pt>
                <c:pt idx="14">
                  <c:v>3.25</c:v>
                </c:pt>
                <c:pt idx="15">
                  <c:v>3.29</c:v>
                </c:pt>
                <c:pt idx="16">
                  <c:v>3.33</c:v>
                </c:pt>
                <c:pt idx="17">
                  <c:v>3.36</c:v>
                </c:pt>
                <c:pt idx="18">
                  <c:v>3.39</c:v>
                </c:pt>
                <c:pt idx="19">
                  <c:v>3.42</c:v>
                </c:pt>
                <c:pt idx="20">
                  <c:v>3.45</c:v>
                </c:pt>
                <c:pt idx="21">
                  <c:v>3.47</c:v>
                </c:pt>
                <c:pt idx="22">
                  <c:v>3.49</c:v>
                </c:pt>
                <c:pt idx="23">
                  <c:v>3.52</c:v>
                </c:pt>
                <c:pt idx="24">
                  <c:v>3.55</c:v>
                </c:pt>
                <c:pt idx="25">
                  <c:v>3.56</c:v>
                </c:pt>
                <c:pt idx="26">
                  <c:v>3.57</c:v>
                </c:pt>
                <c:pt idx="27">
                  <c:v>3.58</c:v>
                </c:pt>
                <c:pt idx="28">
                  <c:v>3.59</c:v>
                </c:pt>
                <c:pt idx="29">
                  <c:v>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0B-4434-B531-0CFEAA3AFB90}"/>
            </c:ext>
          </c:extLst>
        </c:ser>
        <c:ser>
          <c:idx val="1"/>
          <c:order val="1"/>
          <c:tx>
            <c:v>AAA MMD Rates at 3/02/2022</c:v>
          </c:tx>
          <c:spPr>
            <a:ln w="28575" cap="rnd">
              <a:solidFill>
                <a:srgbClr val="3E6BB4"/>
              </a:solidFill>
              <a:round/>
            </a:ln>
            <a:effectLst/>
          </c:spPr>
          <c:marker>
            <c:symbol val="none"/>
          </c:marker>
          <c:cat>
            <c:numRef>
              <c:f>'[MDC2]Yield Curves'!$B$6:$B$35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'[MDC2]Yield Curves'!$D$6:$D$35</c:f>
              <c:numCache>
                <c:formatCode>0.00</c:formatCode>
                <c:ptCount val="30"/>
                <c:pt idx="0">
                  <c:v>0.81</c:v>
                </c:pt>
                <c:pt idx="1">
                  <c:v>1.05</c:v>
                </c:pt>
                <c:pt idx="2">
                  <c:v>1.1499999999999999</c:v>
                </c:pt>
                <c:pt idx="3">
                  <c:v>1.24</c:v>
                </c:pt>
                <c:pt idx="4">
                  <c:v>1.3</c:v>
                </c:pt>
                <c:pt idx="5">
                  <c:v>1.37</c:v>
                </c:pt>
                <c:pt idx="6">
                  <c:v>1.44</c:v>
                </c:pt>
                <c:pt idx="7">
                  <c:v>1.5</c:v>
                </c:pt>
                <c:pt idx="8">
                  <c:v>1.53</c:v>
                </c:pt>
                <c:pt idx="9">
                  <c:v>1.56</c:v>
                </c:pt>
                <c:pt idx="10">
                  <c:v>1.62</c:v>
                </c:pt>
                <c:pt idx="11">
                  <c:v>1.64</c:v>
                </c:pt>
                <c:pt idx="12">
                  <c:v>1.66</c:v>
                </c:pt>
                <c:pt idx="13">
                  <c:v>1.68</c:v>
                </c:pt>
                <c:pt idx="14">
                  <c:v>1.7</c:v>
                </c:pt>
                <c:pt idx="15">
                  <c:v>1.72</c:v>
                </c:pt>
                <c:pt idx="16">
                  <c:v>1.74</c:v>
                </c:pt>
                <c:pt idx="17">
                  <c:v>1.76</c:v>
                </c:pt>
                <c:pt idx="18">
                  <c:v>1.78</c:v>
                </c:pt>
                <c:pt idx="19">
                  <c:v>1.8</c:v>
                </c:pt>
                <c:pt idx="20">
                  <c:v>1.83</c:v>
                </c:pt>
                <c:pt idx="21">
                  <c:v>1.86</c:v>
                </c:pt>
                <c:pt idx="22">
                  <c:v>1.89</c:v>
                </c:pt>
                <c:pt idx="23">
                  <c:v>1.9</c:v>
                </c:pt>
                <c:pt idx="24">
                  <c:v>1.91</c:v>
                </c:pt>
                <c:pt idx="25">
                  <c:v>1.92</c:v>
                </c:pt>
                <c:pt idx="26">
                  <c:v>1.93</c:v>
                </c:pt>
                <c:pt idx="27">
                  <c:v>1.94</c:v>
                </c:pt>
                <c:pt idx="28">
                  <c:v>1.95</c:v>
                </c:pt>
                <c:pt idx="29">
                  <c:v>1.96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0B-4434-B531-0CFEAA3AFB90}"/>
            </c:ext>
          </c:extLst>
        </c:ser>
        <c:ser>
          <c:idx val="2"/>
          <c:order val="2"/>
          <c:tx>
            <c:strRef>
              <c:f>'[MDC2]Yield Curves'!$GA$7</c:f>
              <c:strCache>
                <c:ptCount val="1"/>
              </c:strCache>
            </c:strRef>
          </c:tx>
          <c:spPr>
            <a:ln w="28575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FFFFFF">
                      <a:lumMod val="75000"/>
                    </a:srgbClr>
                  </a:solidFill>
                  <a:round/>
                </a14:hiddenLine>
              </a:ext>
            </a:extLst>
          </c:spPr>
          <c:marker>
            <c:symbol val="none"/>
          </c:marker>
          <c:cat>
            <c:numRef>
              <c:f>'[MDC2]Yield Curves'!$B$6:$B$35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'[MDC2]Yield Curves'!$E$6:$E$35</c:f>
              <c:numCache>
                <c:formatCode>General</c:formatCode>
                <c:ptCount val="3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0B-4434-B531-0CFEAA3AFB90}"/>
            </c:ext>
          </c:extLst>
        </c:ser>
        <c:ser>
          <c:idx val="3"/>
          <c:order val="3"/>
          <c:tx>
            <c:strRef>
              <c:f>'[MDC2]Yield Curves'!$GA$8</c:f>
              <c:strCache>
                <c:ptCount val="1"/>
              </c:strCache>
            </c:strRef>
          </c:tx>
          <c:spPr>
            <a:ln w="28575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FFD051">
                      <a:lumMod val="60000"/>
                      <a:lumOff val="40000"/>
                    </a:srgbClr>
                  </a:solidFill>
                  <a:round/>
                </a14:hiddenLine>
              </a:ext>
            </a:extLst>
          </c:spPr>
          <c:marker>
            <c:symbol val="none"/>
          </c:marker>
          <c:cat>
            <c:numRef>
              <c:f>'[MDC2]Yield Curves'!$B$6:$B$35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'[MDC2]Yield Curves'!$F$6:$F$35</c:f>
              <c:numCache>
                <c:formatCode>General</c:formatCode>
                <c:ptCount val="3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0B-4434-B531-0CFEAA3AFB90}"/>
            </c:ext>
          </c:extLst>
        </c:ser>
        <c:ser>
          <c:idx val="4"/>
          <c:order val="4"/>
          <c:tx>
            <c:strRef>
              <c:f>'[MDC2]Yield Curves'!$GA$9</c:f>
              <c:strCache>
                <c:ptCount val="1"/>
              </c:strCache>
            </c:strRef>
          </c:tx>
          <c:spPr>
            <a:ln w="28575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4BB370">
                      <a:lumMod val="60000"/>
                      <a:lumOff val="40000"/>
                    </a:srgbClr>
                  </a:solidFill>
                  <a:round/>
                </a14:hiddenLine>
              </a:ext>
            </a:extLst>
          </c:spPr>
          <c:marker>
            <c:symbol val="none"/>
          </c:marker>
          <c:cat>
            <c:numRef>
              <c:f>'[MDC2]Yield Curves'!$B$6:$B$35</c:f>
              <c:numCache>
                <c:formatCode>0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'[MDC2]Yield Curves'!$G$6:$G$35</c:f>
              <c:numCache>
                <c:formatCode>General</c:formatCode>
                <c:ptCount val="30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0B-4434-B531-0CFEAA3AFB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269888"/>
        <c:axId val="464270544"/>
      </c:lineChart>
      <c:catAx>
        <c:axId val="464269888"/>
        <c:scaling>
          <c:orientation val="minMax"/>
        </c:scaling>
        <c:delete val="0"/>
        <c:axPos val="b"/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64270544"/>
        <c:crosses val="autoZero"/>
        <c:auto val="1"/>
        <c:lblAlgn val="ctr"/>
        <c:lblOffset val="100"/>
        <c:noMultiLvlLbl val="0"/>
      </c:catAx>
      <c:valAx>
        <c:axId val="46427054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#,##0.00" sourceLinked="0"/>
        <c:majorTickMark val="out"/>
        <c:minorTickMark val="none"/>
        <c:tickLblPos val="nextTo"/>
        <c:spPr>
          <a:noFill/>
          <a:ln>
            <a:solidFill>
              <a:srgbClr val="D9D9D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6426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1512549435446"/>
          <c:y val="2.7563244787289217E-2"/>
          <c:w val="0.77490024107370026"/>
          <c:h val="7.347984093166253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span"/>
    <c:showDLblsOverMax val="0"/>
  </c:chart>
  <c:spPr>
    <a:solidFill>
      <a:schemeClr val="bg1"/>
    </a:solidFill>
    <a:ln w="12700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9AED-325B-44C9-9032-5315F9EE6FCD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EEC0D-AFEA-4A77-8711-8062B374E1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73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C7FC6-A4DC-4F7E-A199-B30E132195A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4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CB905-3ADB-4B17-9CB4-6DF87005F6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26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EEC0D-AFEA-4A77-8711-8062B374E1D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6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EEC0D-AFEA-4A77-8711-8062B374E1D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172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EEC0D-AFEA-4A77-8711-8062B374E1D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747897"/>
          </a:xfrm>
        </p:spPr>
        <p:txBody>
          <a:bodyPr wrap="square" anchor="t" anchorCtr="0">
            <a:spAutoFit/>
          </a:bodyPr>
          <a:lstStyle>
            <a:lvl1pPr algn="l">
              <a:defRPr sz="27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8" y="3244335"/>
            <a:ext cx="7693923" cy="281103"/>
          </a:xfrm>
        </p:spPr>
        <p:txBody>
          <a:bodyPr wrap="square">
            <a:spAutoFit/>
          </a:bodyPr>
          <a:lstStyle>
            <a:lvl1pPr marL="0" indent="0" algn="l">
              <a:buNone/>
              <a:defRPr sz="1800" b="1">
                <a:latin typeface="Arial" charset="0"/>
                <a:ea typeface="Arial" charset="0"/>
                <a:cs typeface="Arial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578708" y="5961880"/>
            <a:ext cx="1562064" cy="97462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675" b="0" i="0">
                <a:latin typeface="Arial" charset="0"/>
                <a:ea typeface="Arial" charset="0"/>
                <a:cs typeface="Arial" charset="0"/>
              </a:defRPr>
            </a:lvl1pPr>
            <a:lvl2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675" b="0" i="0">
                <a:latin typeface="Arial" charset="0"/>
                <a:ea typeface="Arial" charset="0"/>
                <a:cs typeface="Arial" charset="0"/>
              </a:defRPr>
            </a:lvl2pPr>
            <a:lvl3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675" b="0" i="0">
                <a:latin typeface="Arial" charset="0"/>
                <a:ea typeface="Arial" charset="0"/>
                <a:cs typeface="Arial" charset="0"/>
              </a:defRPr>
            </a:lvl3pPr>
            <a:lvl4pPr marL="0" indent="0">
              <a:lnSpc>
                <a:spcPct val="120000"/>
              </a:lnSpc>
              <a:spcBef>
                <a:spcPts val="0"/>
              </a:spcBef>
              <a:buFontTx/>
              <a:buNone/>
              <a:defRPr sz="675" b="0" i="0"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825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300416" y="5972638"/>
            <a:ext cx="1562064" cy="974626"/>
          </a:xfr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825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013886" y="5972638"/>
            <a:ext cx="1562064" cy="936154"/>
          </a:xfrm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0" indent="0" algn="l" defTabSz="68580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accent2"/>
              </a:buClr>
              <a:buFontTx/>
              <a:buNone/>
              <a:defRPr lang="en-US" sz="675" b="0" i="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00000"/>
              </a:lnSpc>
              <a:buFontTx/>
              <a:buNone/>
              <a:defRPr sz="788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 hasCustomPrompt="1"/>
          </p:nvPr>
        </p:nvSpPr>
        <p:spPr>
          <a:xfrm>
            <a:off x="578708" y="4956057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FontTx/>
              <a:buNone/>
              <a:defRPr sz="1050" b="1" baseline="0"/>
            </a:lvl1pPr>
          </a:lstStyle>
          <a:p>
            <a:pPr lvl="0"/>
            <a:r>
              <a:rPr lang="en-US" dirty="0"/>
              <a:t>Click to add Presenters Name, Name &amp; Name</a:t>
            </a:r>
          </a:p>
        </p:txBody>
      </p:sp>
      <p:sp>
        <p:nvSpPr>
          <p:cNvPr id="14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578708" y="4689955"/>
            <a:ext cx="5929312" cy="274320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FontTx/>
              <a:buNone/>
              <a:defRPr sz="1050" b="1" baseline="0"/>
            </a:lvl1pPr>
          </a:lstStyle>
          <a:p>
            <a:pPr lvl="0"/>
            <a:r>
              <a:rPr lang="en-US" dirty="0"/>
              <a:t>Click to add “Presented By:”</a:t>
            </a:r>
          </a:p>
        </p:txBody>
      </p:sp>
      <p:sp>
        <p:nvSpPr>
          <p:cNvPr id="15" name="Content Placeholder 6"/>
          <p:cNvSpPr>
            <a:spLocks noGrp="1"/>
          </p:cNvSpPr>
          <p:nvPr>
            <p:ph sz="quarter" idx="17" hasCustomPrompt="1"/>
          </p:nvPr>
        </p:nvSpPr>
        <p:spPr>
          <a:xfrm>
            <a:off x="578708" y="5555495"/>
            <a:ext cx="3150611" cy="320040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FontTx/>
              <a:buNone/>
              <a:defRPr sz="1050" b="0" baseline="0"/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77081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&amp;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0850" y="2905545"/>
            <a:ext cx="4013574" cy="3090672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6" y="1554481"/>
            <a:ext cx="8229111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hart Placeholder 14"/>
          <p:cNvSpPr>
            <a:spLocks noGrp="1"/>
          </p:cNvSpPr>
          <p:nvPr>
            <p:ph type="chart" sz="quarter" idx="14"/>
          </p:nvPr>
        </p:nvSpPr>
        <p:spPr>
          <a:xfrm>
            <a:off x="4659581" y="2905545"/>
            <a:ext cx="4013574" cy="3090672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28927974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5" y="1554479"/>
            <a:ext cx="4059936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298847" indent="0">
              <a:buNone/>
              <a:defRPr/>
            </a:lvl3pPr>
            <a:lvl9pPr marL="27432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4"/>
          </p:nvPr>
        </p:nvSpPr>
        <p:spPr>
          <a:xfrm>
            <a:off x="453278" y="3826142"/>
            <a:ext cx="4059936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298847" indent="0">
              <a:buNone/>
              <a:defRPr/>
            </a:lvl3pPr>
            <a:lvl9pPr marL="27432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5"/>
          </p:nvPr>
        </p:nvSpPr>
        <p:spPr>
          <a:xfrm>
            <a:off x="4616486" y="1556271"/>
            <a:ext cx="4059936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298847" indent="0">
              <a:buNone/>
              <a:defRPr/>
            </a:lvl3pPr>
            <a:lvl9pPr marL="27432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6"/>
          </p:nvPr>
        </p:nvSpPr>
        <p:spPr>
          <a:xfrm>
            <a:off x="4618279" y="3827934"/>
            <a:ext cx="4059936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298847" indent="0">
              <a:buNone/>
              <a:defRPr/>
            </a:lvl3pPr>
            <a:lvl9pPr marL="27432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78101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&amp; 3 Add 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451486" y="1554481"/>
            <a:ext cx="8229111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0852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 noChangeAspect="1"/>
          </p:cNvSpPr>
          <p:nvPr>
            <p:ph sz="quarter" idx="15"/>
          </p:nvPr>
        </p:nvSpPr>
        <p:spPr>
          <a:xfrm>
            <a:off x="3305152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quarter" idx="16"/>
          </p:nvPr>
        </p:nvSpPr>
        <p:spPr>
          <a:xfrm>
            <a:off x="6139459" y="3646844"/>
            <a:ext cx="2533697" cy="2297882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36465823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&amp; Char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3905028" y="1554482"/>
            <a:ext cx="4830182" cy="336176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0851" y="1554482"/>
            <a:ext cx="3357563" cy="445635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39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1485" y="1006090"/>
            <a:ext cx="8251450" cy="1869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53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9144000" cy="685800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311624"/>
          </a:xfrm>
        </p:spPr>
        <p:txBody>
          <a:bodyPr anchor="t" anchorCtr="0">
            <a:spAutoFit/>
          </a:bodyPr>
          <a:lstStyle>
            <a:lvl1pPr algn="l">
              <a:defRPr sz="2250" baseline="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3578071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Tau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311624"/>
          </a:xfrm>
        </p:spPr>
        <p:txBody>
          <a:bodyPr anchor="t" anchorCtr="0">
            <a:spAutoFit/>
          </a:bodyPr>
          <a:lstStyle>
            <a:lvl1pPr algn="l">
              <a:defRPr sz="225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637137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311624"/>
          </a:xfrm>
        </p:spPr>
        <p:txBody>
          <a:bodyPr anchor="t" anchorCtr="0">
            <a:spAutoFit/>
          </a:bodyPr>
          <a:lstStyle>
            <a:lvl1pPr algn="l"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4176068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"/>
            <a:ext cx="9144000" cy="60157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4958" y="3200207"/>
            <a:ext cx="7772400" cy="311624"/>
          </a:xfrm>
        </p:spPr>
        <p:txBody>
          <a:bodyPr anchor="t" anchorCtr="0">
            <a:spAutoFit/>
          </a:bodyPr>
          <a:lstStyle>
            <a:lvl1pPr algn="l">
              <a:defRPr sz="2250"/>
            </a:lvl1pPr>
          </a:lstStyle>
          <a:p>
            <a:r>
              <a:rPr lang="en-US" dirty="0"/>
              <a:t>Click to Edit. Adjust size from 30 – 38 pt.</a:t>
            </a:r>
          </a:p>
        </p:txBody>
      </p:sp>
    </p:spTree>
    <p:extLst>
      <p:ext uri="{BB962C8B-B14F-4D97-AF65-F5344CB8AC3E}">
        <p14:creationId xmlns:p14="http://schemas.microsoft.com/office/powerpoint/2010/main" val="1965250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61605" y="6601191"/>
            <a:ext cx="2057400" cy="1538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charset="0"/>
              </a:defRPr>
            </a:lvl1pPr>
          </a:lstStyle>
          <a:p>
            <a:fld id="{6DD0C0CD-1AEE-4C4E-8EC4-99A275520AE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457048"/>
          </a:xfrm>
        </p:spPr>
        <p:txBody>
          <a:bodyPr anchor="t" anchorCtr="0">
            <a:spAutoFit/>
          </a:bodyPr>
          <a:lstStyle>
            <a:lvl1pPr algn="ctr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75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7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No 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228" y="2001838"/>
            <a:ext cx="7691403" cy="747897"/>
          </a:xfrm>
        </p:spPr>
        <p:txBody>
          <a:bodyPr wrap="square" anchor="t" anchorCtr="0">
            <a:spAutoFit/>
          </a:bodyPr>
          <a:lstStyle>
            <a:lvl1pPr algn="l">
              <a:defRPr sz="270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Title. Adjust from 36 – 40 pt. font. Two lines maximum.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8708" y="3244335"/>
            <a:ext cx="7693923" cy="281103"/>
          </a:xfrm>
        </p:spPr>
        <p:txBody>
          <a:bodyPr wrap="square">
            <a:spAutoFit/>
          </a:bodyPr>
          <a:lstStyle>
            <a:lvl1pPr marL="0" indent="0" algn="l">
              <a:buNone/>
              <a:defRPr sz="1800" b="1">
                <a:latin typeface="Arial" charset="0"/>
                <a:ea typeface="Arial" charset="0"/>
                <a:cs typeface="Arial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57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Black &amp;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75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75898" y="2805077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750" b="0" i="0" dirty="0">
              <a:latin typeface="Arial Regular" charset="0"/>
              <a:ea typeface="Arial Regular" charset="0"/>
              <a:cs typeface="Arial Regular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2448862"/>
            <a:ext cx="7772400" cy="457048"/>
          </a:xfrm>
        </p:spPr>
        <p:txBody>
          <a:bodyPr anchor="t" anchorCtr="0">
            <a:spAutoFit/>
          </a:bodyPr>
          <a:lstStyle>
            <a:lvl1pPr algn="ctr">
              <a:defRPr sz="33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06312" y="4648132"/>
            <a:ext cx="917379" cy="14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08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61605" y="6601191"/>
            <a:ext cx="2057400" cy="153888"/>
          </a:xfrm>
          <a:prstGeom prst="rect">
            <a:avLst/>
          </a:prstGeom>
        </p:spPr>
        <p:txBody>
          <a:bodyPr/>
          <a:lstStyle/>
          <a:p>
            <a:fld id="{DF8096FD-41B5-2F46-9EA1-01A78F53584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1487" y="1464818"/>
            <a:ext cx="7929035" cy="41103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200"/>
            </a:lvl1pPr>
            <a:lvl2pPr marL="230182" indent="-95248">
              <a:defRPr sz="1200"/>
            </a:lvl2pPr>
            <a:lvl3pPr marL="346066" indent="-90486">
              <a:defRPr sz="1200"/>
            </a:lvl3pPr>
            <a:lvl4pPr marL="461951" indent="-90486">
              <a:defRPr sz="1200"/>
            </a:lvl4pPr>
            <a:lvl5pPr marL="568311" indent="-90486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3452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93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4765639" y="1217904"/>
            <a:ext cx="3657595" cy="415498"/>
          </a:xfrm>
        </p:spPr>
        <p:txBody>
          <a:bodyPr/>
          <a:lstStyle>
            <a:lvl1pPr marL="0" indent="0">
              <a:buFontTx/>
              <a:buNone/>
              <a:defRPr sz="1350" b="1">
                <a:latin typeface="Georgia" panose="02040502050405020303" pitchFamily="18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864824" y="1219530"/>
            <a:ext cx="3657595" cy="415498"/>
          </a:xfrm>
        </p:spPr>
        <p:txBody>
          <a:bodyPr/>
          <a:lstStyle>
            <a:lvl1pPr marL="0" indent="0">
              <a:buFontTx/>
              <a:buNone/>
              <a:defRPr sz="1350" b="1" baseline="0">
                <a:latin typeface="Georgia" panose="02040502050405020303" pitchFamily="18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864824" y="1518227"/>
            <a:ext cx="3657595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765639" y="1518227"/>
            <a:ext cx="3657595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864824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4765639" y="1930159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4765639" y="3796099"/>
            <a:ext cx="3657595" cy="369332"/>
          </a:xfrm>
        </p:spPr>
        <p:txBody>
          <a:bodyPr/>
          <a:lstStyle>
            <a:lvl1pPr marL="0" indent="0">
              <a:buFontTx/>
              <a:buNone/>
              <a:defRPr sz="1200" b="1">
                <a:latin typeface="Georgia" panose="02040502050405020303" pitchFamily="18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64824" y="3797725"/>
            <a:ext cx="3657595" cy="415498"/>
          </a:xfrm>
        </p:spPr>
        <p:txBody>
          <a:bodyPr/>
          <a:lstStyle>
            <a:lvl1pPr marL="0" indent="0">
              <a:buFontTx/>
              <a:buNone/>
              <a:defRPr sz="1350" b="1">
                <a:latin typeface="Georgia" panose="02040502050405020303" pitchFamily="18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864824" y="4096422"/>
            <a:ext cx="3657595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4765639" y="4096422"/>
            <a:ext cx="3657595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864824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765639" y="4486838"/>
            <a:ext cx="3657595" cy="144917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864825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4825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65638" y="181210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65638" y="4382538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9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er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4796548" y="3551826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710862" y="3550808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5174438" y="1777496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35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marL="0" lvl="0" indent="0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27" name="Text Placeholder 25"/>
          <p:cNvSpPr>
            <a:spLocks noGrp="1"/>
          </p:cNvSpPr>
          <p:nvPr>
            <p:ph type="body" sz="quarter" idx="11" hasCustomPrompt="1"/>
          </p:nvPr>
        </p:nvSpPr>
        <p:spPr>
          <a:xfrm>
            <a:off x="1090729" y="1778104"/>
            <a:ext cx="3642637" cy="415498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1350" b="1" baseline="0">
                <a:latin typeface="Georgia" panose="02040502050405020303" pitchFamily="18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2" hasCustomPrompt="1"/>
          </p:nvPr>
        </p:nvSpPr>
        <p:spPr>
          <a:xfrm>
            <a:off x="1090729" y="2076801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5174438" y="2077819"/>
            <a:ext cx="2744651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3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1090729" y="2467219"/>
            <a:ext cx="3642637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5174438" y="2468237"/>
            <a:ext cx="3577309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5163680" y="4430997"/>
            <a:ext cx="3577491" cy="4154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en-US" sz="135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marL="0" lvl="0" indent="0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6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1079971" y="4431605"/>
            <a:ext cx="3642637" cy="415498"/>
          </a:xfrm>
          <a:ln>
            <a:noFill/>
          </a:ln>
        </p:spPr>
        <p:txBody>
          <a:bodyPr>
            <a:normAutofit/>
          </a:bodyPr>
          <a:lstStyle>
            <a:lvl1pPr marL="0" indent="0">
              <a:buFontTx/>
              <a:buNone/>
              <a:defRPr lang="en-US" sz="1350" b="1" kern="1200" baseline="0" dirty="0" smtClean="0">
                <a:solidFill>
                  <a:schemeClr val="tx2"/>
                </a:solidFill>
                <a:latin typeface="Georgia" panose="02040502050405020303" pitchFamily="18" charset="0"/>
                <a:ea typeface="Arial" charset="0"/>
                <a:cs typeface="Arial" charset="0"/>
              </a:defRPr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marL="0" lvl="0" indent="0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Tx/>
              <a:buNone/>
            </a:pPr>
            <a:r>
              <a:rPr lang="en-US" dirty="0"/>
              <a:t>Name Goes Here</a:t>
            </a:r>
          </a:p>
        </p:txBody>
      </p:sp>
      <p:sp>
        <p:nvSpPr>
          <p:cNvPr id="37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079970" y="4730302"/>
            <a:ext cx="2744651" cy="276999"/>
          </a:xfrm>
          <a:ln>
            <a:noFill/>
          </a:ln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8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5163680" y="4731320"/>
            <a:ext cx="2744651" cy="276999"/>
          </a:xfrm>
        </p:spPr>
        <p:txBody>
          <a:bodyPr/>
          <a:lstStyle>
            <a:lvl1pPr marL="0" indent="0">
              <a:buFontTx/>
              <a:buNone/>
              <a:defRPr sz="900" b="0" baseline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Title Goes Here</a:t>
            </a:r>
          </a:p>
        </p:txBody>
      </p:sp>
      <p:sp>
        <p:nvSpPr>
          <p:cNvPr id="39" name="Text Placeholder 25"/>
          <p:cNvSpPr>
            <a:spLocks noGrp="1"/>
          </p:cNvSpPr>
          <p:nvPr>
            <p:ph type="body" sz="quarter" idx="20" hasCustomPrompt="1"/>
          </p:nvPr>
        </p:nvSpPr>
        <p:spPr>
          <a:xfrm>
            <a:off x="1079972" y="5131478"/>
            <a:ext cx="3652858" cy="826573"/>
          </a:xfrm>
          <a:ln>
            <a:noFill/>
          </a:ln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5163680" y="5132496"/>
            <a:ext cx="3587530" cy="82657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900" b="0"/>
            </a:lvl1pPr>
            <a:lvl2pPr marL="34290" indent="0">
              <a:buFontTx/>
              <a:buNone/>
              <a:defRPr sz="1500"/>
            </a:lvl2pPr>
            <a:lvl3pPr marL="377190" indent="0">
              <a:buFontTx/>
              <a:buNone/>
              <a:defRPr sz="1500"/>
            </a:lvl3pPr>
            <a:lvl4pPr marL="582930" indent="0">
              <a:buFontTx/>
              <a:buNone/>
              <a:defRPr sz="1500"/>
            </a:lvl4pPr>
            <a:lvl5pPr marL="171450" indent="0">
              <a:buFontTx/>
              <a:buNone/>
              <a:defRPr sz="1500"/>
            </a:lvl5pPr>
          </a:lstStyle>
          <a:p>
            <a:pPr lvl="0"/>
            <a:r>
              <a:rPr lang="en-US" dirty="0"/>
              <a:t>Description goes here</a:t>
            </a:r>
          </a:p>
        </p:txBody>
      </p:sp>
      <p:sp>
        <p:nvSpPr>
          <p:cNvPr id="41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710862" y="892609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8" name="Picture Placeholder 4"/>
          <p:cNvSpPr>
            <a:spLocks noGrp="1"/>
          </p:cNvSpPr>
          <p:nvPr>
            <p:ph type="pic" sz="quarter" idx="26"/>
          </p:nvPr>
        </p:nvSpPr>
        <p:spPr>
          <a:xfrm>
            <a:off x="4796548" y="893627"/>
            <a:ext cx="777296" cy="854388"/>
          </a:xfrm>
          <a:custGeom>
            <a:avLst/>
            <a:gdLst>
              <a:gd name="connsiteX0" fmla="*/ 0 w 931862"/>
              <a:gd name="connsiteY0" fmla="*/ 114084 h 389513"/>
              <a:gd name="connsiteX1" fmla="*/ 114084 w 931862"/>
              <a:gd name="connsiteY1" fmla="*/ 0 h 389513"/>
              <a:gd name="connsiteX2" fmla="*/ 817778 w 931862"/>
              <a:gd name="connsiteY2" fmla="*/ 0 h 389513"/>
              <a:gd name="connsiteX3" fmla="*/ 931862 w 931862"/>
              <a:gd name="connsiteY3" fmla="*/ 114084 h 389513"/>
              <a:gd name="connsiteX4" fmla="*/ 931862 w 931862"/>
              <a:gd name="connsiteY4" fmla="*/ 275429 h 389513"/>
              <a:gd name="connsiteX5" fmla="*/ 817778 w 931862"/>
              <a:gd name="connsiteY5" fmla="*/ 389513 h 389513"/>
              <a:gd name="connsiteX6" fmla="*/ 114084 w 931862"/>
              <a:gd name="connsiteY6" fmla="*/ 389513 h 389513"/>
              <a:gd name="connsiteX7" fmla="*/ 0 w 931862"/>
              <a:gd name="connsiteY7" fmla="*/ 275429 h 389513"/>
              <a:gd name="connsiteX8" fmla="*/ 0 w 931862"/>
              <a:gd name="connsiteY8" fmla="*/ 114084 h 389513"/>
              <a:gd name="connsiteX0" fmla="*/ 0 w 931862"/>
              <a:gd name="connsiteY0" fmla="*/ 114084 h 399205"/>
              <a:gd name="connsiteX1" fmla="*/ 114084 w 931862"/>
              <a:gd name="connsiteY1" fmla="*/ 0 h 399205"/>
              <a:gd name="connsiteX2" fmla="*/ 817778 w 931862"/>
              <a:gd name="connsiteY2" fmla="*/ 0 h 399205"/>
              <a:gd name="connsiteX3" fmla="*/ 931862 w 931862"/>
              <a:gd name="connsiteY3" fmla="*/ 114084 h 399205"/>
              <a:gd name="connsiteX4" fmla="*/ 931862 w 931862"/>
              <a:gd name="connsiteY4" fmla="*/ 275429 h 399205"/>
              <a:gd name="connsiteX5" fmla="*/ 817778 w 931862"/>
              <a:gd name="connsiteY5" fmla="*/ 389513 h 399205"/>
              <a:gd name="connsiteX6" fmla="*/ 113348 w 931862"/>
              <a:gd name="connsiteY6" fmla="*/ 398557 h 399205"/>
              <a:gd name="connsiteX7" fmla="*/ 114084 w 931862"/>
              <a:gd name="connsiteY7" fmla="*/ 389513 h 399205"/>
              <a:gd name="connsiteX8" fmla="*/ 0 w 931862"/>
              <a:gd name="connsiteY8" fmla="*/ 275429 h 399205"/>
              <a:gd name="connsiteX9" fmla="*/ 0 w 931862"/>
              <a:gd name="connsiteY9" fmla="*/ 114084 h 39920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114084 w 931862"/>
              <a:gd name="connsiteY7" fmla="*/ 389513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113348 w 931862"/>
              <a:gd name="connsiteY6" fmla="*/ 398557 h 830576"/>
              <a:gd name="connsiteX7" fmla="*/ 85509 w 931862"/>
              <a:gd name="connsiteY7" fmla="*/ 646688 h 830576"/>
              <a:gd name="connsiteX8" fmla="*/ 0 w 931862"/>
              <a:gd name="connsiteY8" fmla="*/ 275429 h 830576"/>
              <a:gd name="connsiteX9" fmla="*/ 0 w 931862"/>
              <a:gd name="connsiteY9" fmla="*/ 114084 h 830576"/>
              <a:gd name="connsiteX0" fmla="*/ 0 w 931862"/>
              <a:gd name="connsiteY0" fmla="*/ 114084 h 844885"/>
              <a:gd name="connsiteX1" fmla="*/ 114084 w 931862"/>
              <a:gd name="connsiteY1" fmla="*/ 0 h 844885"/>
              <a:gd name="connsiteX2" fmla="*/ 817778 w 931862"/>
              <a:gd name="connsiteY2" fmla="*/ 0 h 844885"/>
              <a:gd name="connsiteX3" fmla="*/ 931862 w 931862"/>
              <a:gd name="connsiteY3" fmla="*/ 114084 h 844885"/>
              <a:gd name="connsiteX4" fmla="*/ 931862 w 931862"/>
              <a:gd name="connsiteY4" fmla="*/ 275429 h 844885"/>
              <a:gd name="connsiteX5" fmla="*/ 495049 w 931862"/>
              <a:gd name="connsiteY5" fmla="*/ 830576 h 844885"/>
              <a:gd name="connsiteX6" fmla="*/ 85509 w 931862"/>
              <a:gd name="connsiteY6" fmla="*/ 646688 h 844885"/>
              <a:gd name="connsiteX7" fmla="*/ 0 w 931862"/>
              <a:gd name="connsiteY7" fmla="*/ 275429 h 844885"/>
              <a:gd name="connsiteX8" fmla="*/ 0 w 931862"/>
              <a:gd name="connsiteY8" fmla="*/ 114084 h 844885"/>
              <a:gd name="connsiteX0" fmla="*/ 0 w 931862"/>
              <a:gd name="connsiteY0" fmla="*/ 114084 h 830576"/>
              <a:gd name="connsiteX1" fmla="*/ 114084 w 931862"/>
              <a:gd name="connsiteY1" fmla="*/ 0 h 830576"/>
              <a:gd name="connsiteX2" fmla="*/ 817778 w 931862"/>
              <a:gd name="connsiteY2" fmla="*/ 0 h 830576"/>
              <a:gd name="connsiteX3" fmla="*/ 931862 w 931862"/>
              <a:gd name="connsiteY3" fmla="*/ 114084 h 830576"/>
              <a:gd name="connsiteX4" fmla="*/ 931862 w 931862"/>
              <a:gd name="connsiteY4" fmla="*/ 275429 h 830576"/>
              <a:gd name="connsiteX5" fmla="*/ 495049 w 931862"/>
              <a:gd name="connsiteY5" fmla="*/ 830576 h 830576"/>
              <a:gd name="connsiteX6" fmla="*/ 85509 w 931862"/>
              <a:gd name="connsiteY6" fmla="*/ 646688 h 830576"/>
              <a:gd name="connsiteX7" fmla="*/ 0 w 931862"/>
              <a:gd name="connsiteY7" fmla="*/ 275429 h 830576"/>
              <a:gd name="connsiteX8" fmla="*/ 0 w 931862"/>
              <a:gd name="connsiteY8" fmla="*/ 114084 h 830576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931862 w 931862"/>
              <a:gd name="connsiteY4" fmla="*/ 275429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931862"/>
              <a:gd name="connsiteY0" fmla="*/ 114084 h 844863"/>
              <a:gd name="connsiteX1" fmla="*/ 114084 w 931862"/>
              <a:gd name="connsiteY1" fmla="*/ 0 h 844863"/>
              <a:gd name="connsiteX2" fmla="*/ 817778 w 931862"/>
              <a:gd name="connsiteY2" fmla="*/ 0 h 844863"/>
              <a:gd name="connsiteX3" fmla="*/ 931862 w 931862"/>
              <a:gd name="connsiteY3" fmla="*/ 114084 h 844863"/>
              <a:gd name="connsiteX4" fmla="*/ 860425 w 931862"/>
              <a:gd name="connsiteY4" fmla="*/ 646904 h 844863"/>
              <a:gd name="connsiteX5" fmla="*/ 466474 w 931862"/>
              <a:gd name="connsiteY5" fmla="*/ 844863 h 844863"/>
              <a:gd name="connsiteX6" fmla="*/ 85509 w 931862"/>
              <a:gd name="connsiteY6" fmla="*/ 646688 h 844863"/>
              <a:gd name="connsiteX7" fmla="*/ 0 w 931862"/>
              <a:gd name="connsiteY7" fmla="*/ 275429 h 844863"/>
              <a:gd name="connsiteX8" fmla="*/ 0 w 931862"/>
              <a:gd name="connsiteY8" fmla="*/ 114084 h 844863"/>
              <a:gd name="connsiteX0" fmla="*/ 0 w 860425"/>
              <a:gd name="connsiteY0" fmla="*/ 114084 h 844863"/>
              <a:gd name="connsiteX1" fmla="*/ 114084 w 860425"/>
              <a:gd name="connsiteY1" fmla="*/ 0 h 844863"/>
              <a:gd name="connsiteX2" fmla="*/ 817778 w 860425"/>
              <a:gd name="connsiteY2" fmla="*/ 0 h 844863"/>
              <a:gd name="connsiteX3" fmla="*/ 850899 w 860425"/>
              <a:gd name="connsiteY3" fmla="*/ 195047 h 844863"/>
              <a:gd name="connsiteX4" fmla="*/ 860425 w 860425"/>
              <a:gd name="connsiteY4" fmla="*/ 646904 h 844863"/>
              <a:gd name="connsiteX5" fmla="*/ 466474 w 860425"/>
              <a:gd name="connsiteY5" fmla="*/ 844863 h 844863"/>
              <a:gd name="connsiteX6" fmla="*/ 85509 w 860425"/>
              <a:gd name="connsiteY6" fmla="*/ 646688 h 844863"/>
              <a:gd name="connsiteX7" fmla="*/ 0 w 860425"/>
              <a:gd name="connsiteY7" fmla="*/ 275429 h 844863"/>
              <a:gd name="connsiteX8" fmla="*/ 0 w 860425"/>
              <a:gd name="connsiteY8" fmla="*/ 114084 h 844863"/>
              <a:gd name="connsiteX0" fmla="*/ 0 w 860425"/>
              <a:gd name="connsiteY0" fmla="*/ 123609 h 854388"/>
              <a:gd name="connsiteX1" fmla="*/ 114084 w 860425"/>
              <a:gd name="connsiteY1" fmla="*/ 9525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123609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8" fmla="*/ 0 w 860425"/>
              <a:gd name="connsiteY8" fmla="*/ 123609 h 854388"/>
              <a:gd name="connsiteX0" fmla="*/ 0 w 860425"/>
              <a:gd name="connsiteY0" fmla="*/ 284954 h 854388"/>
              <a:gd name="connsiteX1" fmla="*/ 80747 w 860425"/>
              <a:gd name="connsiteY1" fmla="*/ 209550 h 854388"/>
              <a:gd name="connsiteX2" fmla="*/ 451066 w 860425"/>
              <a:gd name="connsiteY2" fmla="*/ 0 h 854388"/>
              <a:gd name="connsiteX3" fmla="*/ 850899 w 860425"/>
              <a:gd name="connsiteY3" fmla="*/ 204572 h 854388"/>
              <a:gd name="connsiteX4" fmla="*/ 860425 w 860425"/>
              <a:gd name="connsiteY4" fmla="*/ 656429 h 854388"/>
              <a:gd name="connsiteX5" fmla="*/ 466474 w 860425"/>
              <a:gd name="connsiteY5" fmla="*/ 854388 h 854388"/>
              <a:gd name="connsiteX6" fmla="*/ 85509 w 860425"/>
              <a:gd name="connsiteY6" fmla="*/ 656213 h 854388"/>
              <a:gd name="connsiteX7" fmla="*/ 0 w 860425"/>
              <a:gd name="connsiteY7" fmla="*/ 284954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204572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9678"/>
              <a:gd name="connsiteY0" fmla="*/ 656213 h 854388"/>
              <a:gd name="connsiteX1" fmla="*/ 0 w 779678"/>
              <a:gd name="connsiteY1" fmla="*/ 209550 h 854388"/>
              <a:gd name="connsiteX2" fmla="*/ 370319 w 779678"/>
              <a:gd name="connsiteY2" fmla="*/ 0 h 854388"/>
              <a:gd name="connsiteX3" fmla="*/ 770152 w 779678"/>
              <a:gd name="connsiteY3" fmla="*/ 199810 h 854388"/>
              <a:gd name="connsiteX4" fmla="*/ 779678 w 779678"/>
              <a:gd name="connsiteY4" fmla="*/ 656429 h 854388"/>
              <a:gd name="connsiteX5" fmla="*/ 385727 w 779678"/>
              <a:gd name="connsiteY5" fmla="*/ 854388 h 854388"/>
              <a:gd name="connsiteX6" fmla="*/ 4762 w 779678"/>
              <a:gd name="connsiteY6" fmla="*/ 656213 h 854388"/>
              <a:gd name="connsiteX0" fmla="*/ 4762 w 777296"/>
              <a:gd name="connsiteY0" fmla="*/ 656213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56213 h 854388"/>
              <a:gd name="connsiteX0" fmla="*/ 4762 w 777296"/>
              <a:gd name="connsiteY0" fmla="*/ 660975 h 854388"/>
              <a:gd name="connsiteX1" fmla="*/ 0 w 777296"/>
              <a:gd name="connsiteY1" fmla="*/ 209550 h 854388"/>
              <a:gd name="connsiteX2" fmla="*/ 370319 w 777296"/>
              <a:gd name="connsiteY2" fmla="*/ 0 h 854388"/>
              <a:gd name="connsiteX3" fmla="*/ 770152 w 777296"/>
              <a:gd name="connsiteY3" fmla="*/ 199810 h 854388"/>
              <a:gd name="connsiteX4" fmla="*/ 777296 w 777296"/>
              <a:gd name="connsiteY4" fmla="*/ 658811 h 854388"/>
              <a:gd name="connsiteX5" fmla="*/ 385727 w 777296"/>
              <a:gd name="connsiteY5" fmla="*/ 854388 h 854388"/>
              <a:gd name="connsiteX6" fmla="*/ 4762 w 777296"/>
              <a:gd name="connsiteY6" fmla="*/ 660975 h 854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7296" h="854388">
                <a:moveTo>
                  <a:pt x="4762" y="660975"/>
                </a:moveTo>
                <a:cubicBezTo>
                  <a:pt x="3175" y="512087"/>
                  <a:pt x="1587" y="358438"/>
                  <a:pt x="0" y="209550"/>
                </a:cubicBezTo>
                <a:lnTo>
                  <a:pt x="370319" y="0"/>
                </a:lnTo>
                <a:lnTo>
                  <a:pt x="770152" y="199810"/>
                </a:lnTo>
                <a:lnTo>
                  <a:pt x="777296" y="658811"/>
                </a:lnTo>
                <a:lnTo>
                  <a:pt x="385727" y="854388"/>
                </a:lnTo>
                <a:lnTo>
                  <a:pt x="4762" y="660975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1079973" y="239608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79973" y="5063333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63680" y="2397099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163680" y="5064351"/>
            <a:ext cx="393334" cy="0"/>
          </a:xfrm>
          <a:prstGeom prst="line">
            <a:avLst/>
          </a:prstGeom>
          <a:ln w="317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6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52790" y="1280162"/>
            <a:ext cx="4999538" cy="33007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350"/>
              </a:spcBef>
              <a:spcAft>
                <a:spcPts val="900"/>
              </a:spcAft>
              <a:buNone/>
              <a:defRPr sz="1050" b="1" i="0" cap="all" spc="225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2789" y="1639532"/>
            <a:ext cx="4999540" cy="943785"/>
          </a:xfrm>
        </p:spPr>
        <p:txBody>
          <a:bodyPr>
            <a:spAutoFit/>
          </a:bodyPr>
          <a:lstStyle>
            <a:lvl1pPr marL="169069" marR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298847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427435" marR="0" indent="-128588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557213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0" indent="0">
              <a:lnSpc>
                <a:spcPct val="120000"/>
              </a:lnSpc>
              <a:buFont typeface="Wingdings 2" panose="05020102010507070707" pitchFamily="18" charset="2"/>
              <a:buNone/>
              <a:defRPr sz="1050"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169069" marR="0" lvl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169069" marR="0" lvl="1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169069" marR="0" lvl="2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169069" marR="0" lvl="3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3552788" y="3298839"/>
            <a:ext cx="4999061" cy="943785"/>
          </a:xfrm>
        </p:spPr>
        <p:txBody>
          <a:bodyPr>
            <a:spAutoFit/>
          </a:bodyPr>
          <a:lstStyle>
            <a:lvl1pPr marL="169069" marR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298847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427435" marR="0" indent="-128588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557213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258366" indent="-171450" algn="l" defTabSz="685800" rtl="0" eaLnBrk="1" latinLnBrk="0" hangingPunct="1">
              <a:lnSpc>
                <a:spcPct val="12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169069" marR="0" lvl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169069" marR="0" lvl="1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169069" marR="0" lvl="2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169069" marR="0" lvl="3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19535" y="2974244"/>
            <a:ext cx="1699708" cy="0"/>
          </a:xfrm>
          <a:prstGeom prst="line">
            <a:avLst/>
          </a:prstGeom>
          <a:ln w="31750" cap="rnd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420625" y="2290446"/>
            <a:ext cx="2495774" cy="653741"/>
          </a:xfrm>
        </p:spPr>
        <p:txBody>
          <a:bodyPr>
            <a:noAutofit/>
          </a:bodyPr>
          <a:lstStyle>
            <a:lvl1pPr marL="0" indent="0">
              <a:buNone/>
              <a:defRPr sz="2700" b="1"/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3552788" y="2974246"/>
            <a:ext cx="4999538" cy="306835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350"/>
              </a:spcBef>
              <a:buNone/>
              <a:defRPr sz="1050" b="1" i="0" cap="all" spc="225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7"/>
          </p:nvPr>
        </p:nvSpPr>
        <p:spPr>
          <a:xfrm>
            <a:off x="3552788" y="4980530"/>
            <a:ext cx="4999538" cy="943785"/>
          </a:xfrm>
        </p:spPr>
        <p:txBody>
          <a:bodyPr>
            <a:spAutoFit/>
          </a:bodyPr>
          <a:lstStyle>
            <a:lvl1pPr marL="169069" marR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298847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/>
            </a:lvl2pPr>
            <a:lvl3pPr marL="427435" marR="0" indent="-128588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marL="557213" marR="0" indent="-12977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Tx/>
              <a:buFont typeface="Arial" panose="020B0604020202020204" pitchFamily="34" charset="0"/>
              <a:buChar char="•"/>
              <a:tabLst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marL="258366" indent="-171450" algn="l" defTabSz="685800" rtl="0" eaLnBrk="1" latinLnBrk="0" hangingPunct="1">
              <a:lnSpc>
                <a:spcPct val="120000"/>
              </a:lnSpc>
              <a:spcBef>
                <a:spcPts val="3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"/>
              <a:defRPr lang="en-US" sz="900" kern="12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marL="169069" marR="0" lvl="0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Click to edit Master text styles</a:t>
            </a:r>
          </a:p>
          <a:p>
            <a:pPr marL="169069" marR="0" lvl="1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Second level</a:t>
            </a:r>
          </a:p>
          <a:p>
            <a:pPr marL="169069" marR="0" lvl="2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Third level</a:t>
            </a:r>
          </a:p>
          <a:p>
            <a:pPr marL="169069" marR="0" lvl="3" indent="-169069" algn="l" defTabSz="685800" rtl="0" eaLnBrk="1" fontAlgn="auto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rgbClr val="3E6BB3"/>
              </a:buClr>
              <a:buSzPct val="90000"/>
              <a:buFont typeface="Wingdings 2" panose="05020102010507070707" pitchFamily="18" charset="2"/>
              <a:buChar char="Ã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373637"/>
                </a:solidFill>
                <a:effectLst/>
                <a:uLnTx/>
                <a:uFillTx/>
                <a:latin typeface="Arial"/>
                <a:cs typeface="Arial" charset="0"/>
              </a:rPr>
              <a:t>Fourth level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8" hasCustomPrompt="1"/>
          </p:nvPr>
        </p:nvSpPr>
        <p:spPr>
          <a:xfrm>
            <a:off x="3563546" y="4615033"/>
            <a:ext cx="4988303" cy="326223"/>
          </a:xfr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spcBef>
                <a:spcPts val="1350"/>
              </a:spcBef>
              <a:buNone/>
              <a:defRPr sz="1050" b="1" i="0" cap="all" spc="225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215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7942" y="2126536"/>
            <a:ext cx="2860717" cy="692497"/>
          </a:xfrm>
        </p:spPr>
        <p:txBody>
          <a:bodyPr anchor="t" anchorCtr="0">
            <a:spAutoFit/>
          </a:bodyPr>
          <a:lstStyle>
            <a:lvl1pPr>
              <a:lnSpc>
                <a:spcPct val="100000"/>
              </a:lnSpc>
              <a:defRPr sz="225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edit. Adjust size to 30 – 38 pt.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585064" y="1647117"/>
            <a:ext cx="5054110" cy="364564"/>
          </a:xfrm>
        </p:spPr>
        <p:txBody>
          <a:bodyPr>
            <a:noAutofit/>
          </a:bodyPr>
          <a:lstStyle>
            <a:lvl1pPr marL="0" indent="0">
              <a:buNone/>
              <a:defRPr sz="1200" b="1" i="0" cap="all" spc="15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585063" y="3590675"/>
            <a:ext cx="5054111" cy="368140"/>
          </a:xfrm>
        </p:spPr>
        <p:txBody>
          <a:bodyPr>
            <a:noAutofit/>
          </a:bodyPr>
          <a:lstStyle>
            <a:lvl1pPr marL="0" indent="0">
              <a:buNone/>
              <a:defRPr sz="1200" b="1" i="0" cap="all" spc="150" baseline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8"/>
          </p:nvPr>
        </p:nvSpPr>
        <p:spPr>
          <a:xfrm>
            <a:off x="3585063" y="3976938"/>
            <a:ext cx="5054112" cy="841834"/>
          </a:xfrm>
        </p:spPr>
        <p:txBody>
          <a:bodyPr>
            <a:spAutoFit/>
          </a:bodyPr>
          <a:lstStyle>
            <a:lvl1pPr algn="l" defTabSz="685800" rtl="0" eaLnBrk="1" latinLnBrk="0" hangingPunct="1">
              <a:lnSpc>
                <a:spcPct val="120000"/>
              </a:lnSpc>
              <a:spcBef>
                <a:spcPts val="450"/>
              </a:spcBef>
              <a:buClr>
                <a:schemeClr val="accent2"/>
              </a:buClr>
              <a:defRPr lang="en-US" sz="9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algn="l" defTabSz="685800" rtl="0" eaLnBrk="1" latinLnBrk="0" hangingPunct="1">
              <a:lnSpc>
                <a:spcPct val="120000"/>
              </a:lnSpc>
              <a:spcBef>
                <a:spcPts val="450"/>
              </a:spcBef>
              <a:buClr>
                <a:schemeClr val="accent2"/>
              </a:buClr>
              <a:defRPr lang="en-US" sz="9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2pPr>
            <a:lvl3pPr algn="l" defTabSz="685800" rtl="0" eaLnBrk="1" latinLnBrk="0" hangingPunct="1">
              <a:lnSpc>
                <a:spcPct val="120000"/>
              </a:lnSpc>
              <a:spcBef>
                <a:spcPts val="450"/>
              </a:spcBef>
              <a:buClr>
                <a:schemeClr val="accent2"/>
              </a:buClr>
              <a:defRPr lang="en-US" sz="9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algn="l" defTabSz="685800" rtl="0" eaLnBrk="1" latinLnBrk="0" hangingPunct="1">
              <a:lnSpc>
                <a:spcPct val="120000"/>
              </a:lnSpc>
              <a:spcBef>
                <a:spcPts val="450"/>
              </a:spcBef>
              <a:buClr>
                <a:schemeClr val="accent2"/>
              </a:buClr>
              <a:defRPr lang="en-US" sz="900" kern="1200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3584575" y="2022477"/>
            <a:ext cx="5054600" cy="943785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11867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1869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8229600" cy="45498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9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0852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96940" y="1554480"/>
            <a:ext cx="3905996" cy="4603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12"/>
          </p:nvPr>
        </p:nvSpPr>
        <p:spPr>
          <a:xfrm>
            <a:off x="451373" y="2904565"/>
            <a:ext cx="8229600" cy="3087448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1486" y="1554481"/>
            <a:ext cx="8229111" cy="4082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2pPr>
              <a:defRPr/>
            </a:lvl2pPr>
            <a:lvl3pPr marL="298847" indent="0">
              <a:buNone/>
              <a:defRPr/>
            </a:lvl3pPr>
            <a:lvl9pPr marL="2743200" indent="0"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50850" y="6070169"/>
            <a:ext cx="8229600" cy="14775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75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insert source</a:t>
            </a:r>
          </a:p>
        </p:txBody>
      </p:sp>
    </p:spTree>
    <p:extLst>
      <p:ext uri="{BB962C8B-B14F-4D97-AF65-F5344CB8AC3E}">
        <p14:creationId xmlns:p14="http://schemas.microsoft.com/office/powerpoint/2010/main" val="2101605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485" y="1006090"/>
            <a:ext cx="8251450" cy="18697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486" y="1550083"/>
            <a:ext cx="8229111" cy="18278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1486" y="6555027"/>
            <a:ext cx="1273105" cy="246221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25" dirty="0">
                <a:latin typeface="Arial" charset="0"/>
                <a:ea typeface="Arial" charset="0"/>
                <a:cs typeface="Arial" charset="0"/>
              </a:rPr>
              <a:t>© PFM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606118" y="6500877"/>
            <a:ext cx="39636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05F1538-3331-E648-B801-7E18C85EB11D}" type="slidenum">
              <a:rPr lang="en-US" sz="825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9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0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2" r:id="rId21"/>
    <p:sldLayoutId id="2147483683" r:id="rId2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350" b="1" i="0" kern="1200">
          <a:solidFill>
            <a:schemeClr val="tx2"/>
          </a:solidFill>
          <a:latin typeface="Arial" charset="0"/>
          <a:ea typeface="Arial" charset="0"/>
          <a:cs typeface="Arial" charset="0"/>
        </a:defRPr>
      </a:lvl1pPr>
    </p:titleStyle>
    <p:bodyStyle>
      <a:lvl1pPr marL="169069" indent="-169069" algn="l" defTabSz="685800" rtl="0" eaLnBrk="1" latinLnBrk="0" hangingPunct="1">
        <a:lnSpc>
          <a:spcPct val="110000"/>
        </a:lnSpc>
        <a:spcBef>
          <a:spcPts val="900"/>
        </a:spcBef>
        <a:buClr>
          <a:schemeClr val="accent2"/>
        </a:buClr>
        <a:buSzPct val="90000"/>
        <a:buFont typeface="Wingdings 2" panose="05020102010507070707" pitchFamily="18" charset="2"/>
        <a:buChar char="Ã"/>
        <a:defRPr sz="900" kern="1200">
          <a:solidFill>
            <a:schemeClr val="tx2"/>
          </a:solidFill>
          <a:latin typeface="+mn-lt"/>
          <a:ea typeface="Arial" charset="0"/>
          <a:cs typeface="Arial" charset="0"/>
        </a:defRPr>
      </a:lvl1pPr>
      <a:lvl2pPr marL="298847" indent="-129779" algn="l" defTabSz="685800" rtl="0" eaLnBrk="1" latinLnBrk="0" hangingPunct="1">
        <a:lnSpc>
          <a:spcPct val="110000"/>
        </a:lnSpc>
        <a:spcBef>
          <a:spcPts val="900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Soleil" charset="0"/>
          <a:cs typeface="Soleil" charset="0"/>
        </a:defRPr>
      </a:lvl2pPr>
      <a:lvl3pPr marL="427435" indent="-128588" algn="l" defTabSz="685800" rtl="0" eaLnBrk="1" latinLnBrk="0" hangingPunct="1">
        <a:lnSpc>
          <a:spcPct val="110000"/>
        </a:lnSpc>
        <a:spcBef>
          <a:spcPts val="900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Arial" charset="0"/>
          <a:cs typeface="Arial" charset="0"/>
        </a:defRPr>
      </a:lvl3pPr>
      <a:lvl4pPr marL="557213" indent="-129779" algn="l" defTabSz="685800" rtl="0" eaLnBrk="1" latinLnBrk="0" hangingPunct="1">
        <a:lnSpc>
          <a:spcPct val="110000"/>
        </a:lnSpc>
        <a:spcBef>
          <a:spcPts val="900"/>
        </a:spcBef>
        <a:buClr>
          <a:schemeClr val="accent2"/>
        </a:buClr>
        <a:buFont typeface="Arial" panose="020B0604020202020204" pitchFamily="34" charset="0"/>
        <a:buChar char="•"/>
        <a:defRPr sz="900" kern="1200">
          <a:solidFill>
            <a:schemeClr val="tx2"/>
          </a:solidFill>
          <a:latin typeface="+mn-lt"/>
          <a:ea typeface="Arial" charset="0"/>
          <a:cs typeface="Arial" charset="0"/>
        </a:defRPr>
      </a:lvl4pPr>
      <a:lvl5pPr marL="685800" indent="-129779" algn="l" defTabSz="685800" rtl="0" eaLnBrk="1" latinLnBrk="0" hangingPunct="1">
        <a:lnSpc>
          <a:spcPct val="110000"/>
        </a:lnSpc>
        <a:spcBef>
          <a:spcPts val="900"/>
        </a:spcBef>
        <a:buClr>
          <a:schemeClr val="accent2"/>
        </a:buClr>
        <a:buFont typeface="Arial" panose="020B0604020202020204" pitchFamily="34" charset="0"/>
        <a:buChar char="•"/>
        <a:defRPr sz="900" kern="1200" baseline="0">
          <a:solidFill>
            <a:schemeClr val="tx2"/>
          </a:solidFill>
          <a:latin typeface="+mn-lt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228" y="2001838"/>
            <a:ext cx="8095412" cy="443198"/>
          </a:xfrm>
        </p:spPr>
        <p:txBody>
          <a:bodyPr/>
          <a:lstStyle/>
          <a:p>
            <a:r>
              <a:rPr lang="en-US" sz="3200" dirty="0"/>
              <a:t>Sacramento Transportation Authority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728" y="3272835"/>
            <a:ext cx="7693923" cy="312330"/>
          </a:xfrm>
        </p:spPr>
        <p:txBody>
          <a:bodyPr/>
          <a:lstStyle/>
          <a:p>
            <a:r>
              <a:rPr lang="en-US" sz="2000" dirty="0"/>
              <a:t>Market Update and Refunding Analysis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78708" y="5992360"/>
            <a:ext cx="1453292" cy="974626"/>
          </a:xfrm>
        </p:spPr>
        <p:txBody>
          <a:bodyPr/>
          <a:lstStyle/>
          <a:p>
            <a:r>
              <a:rPr lang="en-US" sz="900" dirty="0"/>
              <a:t>PFM Financial Advisors LLC</a:t>
            </a:r>
          </a:p>
          <a:p>
            <a:endParaRPr lang="en-US" sz="9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300415" y="5994409"/>
            <a:ext cx="1786393" cy="974626"/>
          </a:xfrm>
        </p:spPr>
        <p:txBody>
          <a:bodyPr/>
          <a:lstStyle/>
          <a:p>
            <a:r>
              <a:rPr lang="en-US" sz="900" dirty="0"/>
              <a:t>44 Montgomery Street</a:t>
            </a:r>
          </a:p>
          <a:p>
            <a:r>
              <a:rPr lang="it-IT" sz="900" dirty="0"/>
              <a:t>3rd Floor</a:t>
            </a:r>
          </a:p>
          <a:p>
            <a:r>
              <a:rPr lang="en-US" sz="900" dirty="0"/>
              <a:t>San Francisco, CA 94104</a:t>
            </a:r>
          </a:p>
          <a:p>
            <a:r>
              <a:rPr lang="en-US" sz="900" dirty="0"/>
              <a:t>415.982.5544</a:t>
            </a:r>
          </a:p>
          <a:p>
            <a:endParaRPr lang="it-IT" sz="9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578707" y="5126835"/>
            <a:ext cx="5929312" cy="274320"/>
          </a:xfrm>
        </p:spPr>
        <p:txBody>
          <a:bodyPr/>
          <a:lstStyle/>
          <a:p>
            <a:r>
              <a:rPr lang="en-US" sz="1400" dirty="0"/>
              <a:t>Presented by PFM Financial Advisors LLC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sz="1400" dirty="0"/>
              <a:t>March 9, 2023</a:t>
            </a:r>
          </a:p>
        </p:txBody>
      </p:sp>
    </p:spTree>
    <p:extLst>
      <p:ext uri="{BB962C8B-B14F-4D97-AF65-F5344CB8AC3E}">
        <p14:creationId xmlns:p14="http://schemas.microsoft.com/office/powerpoint/2010/main" val="364696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D1B64-AC81-4476-A02D-937207C28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Debt Service Coverage Ratio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0EB42-FF99-4C1B-8E23-6B5F1DE7B4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400" dirty="0"/>
              <a:t>Annual Debt Service ranges from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$13.7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million in FY2023-28 to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$36.1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million in FY2029-39</a:t>
            </a:r>
          </a:p>
          <a:p>
            <a:r>
              <a:rPr lang="en-US" sz="1400" dirty="0"/>
              <a:t>Annual Debt Service (DS) Coverage (with FY2022 budgeted revenues = $164.4 million)</a:t>
            </a:r>
          </a:p>
          <a:p>
            <a:pPr lvl="1"/>
            <a:r>
              <a:rPr lang="en-US" sz="1300" dirty="0"/>
              <a:t>Annual DS coverage through 2028: </a:t>
            </a:r>
            <a:r>
              <a:rPr lang="en-US" sz="1300" dirty="0">
                <a:solidFill>
                  <a:schemeClr val="tx1"/>
                </a:solidFill>
              </a:rPr>
              <a:t>8.86x</a:t>
            </a:r>
          </a:p>
          <a:p>
            <a:pPr lvl="1"/>
            <a:r>
              <a:rPr lang="en-US" sz="1300" dirty="0"/>
              <a:t>Maximum Annual DS coverage: 4.55x </a:t>
            </a:r>
          </a:p>
          <a:p>
            <a:pPr lvl="1"/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331CA3-F467-4715-989F-2101286BC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10" y="2836922"/>
            <a:ext cx="8229600" cy="351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10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672F-FDF1-406F-A9E9-5F220F9398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 Potential Swap Refunding</a:t>
            </a:r>
          </a:p>
        </p:txBody>
      </p:sp>
    </p:spTree>
    <p:extLst>
      <p:ext uri="{BB962C8B-B14F-4D97-AF65-F5344CB8AC3E}">
        <p14:creationId xmlns:p14="http://schemas.microsoft.com/office/powerpoint/2010/main" val="65726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6870F7-8487-4E27-ACD0-D8055042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Potential Refunding of Interest Rate Swaps and Variable Rate Bonds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2188613-4701-4A49-816C-45A18F72A23E}"/>
              </a:ext>
            </a:extLst>
          </p:cNvPr>
          <p:cNvSpPr txBox="1">
            <a:spLocks/>
          </p:cNvSpPr>
          <p:nvPr/>
        </p:nvSpPr>
        <p:spPr>
          <a:xfrm>
            <a:off x="532895" y="1537196"/>
            <a:ext cx="7991814" cy="555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69069" indent="-16906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298847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427435" indent="-128588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557213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685800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Issue fixed rate bonds to:</a:t>
            </a:r>
          </a:p>
          <a:p>
            <a:pPr lvl="1"/>
            <a:r>
              <a:rPr lang="en-US" sz="1400" dirty="0"/>
              <a:t>Refund  $318.3 million of variable rate bonds </a:t>
            </a:r>
          </a:p>
          <a:p>
            <a:pPr lvl="1"/>
            <a:r>
              <a:rPr lang="en-US" sz="1400" dirty="0"/>
              <a:t>Pay for $34 million termination cost of eliminating the interest rate swaps</a:t>
            </a:r>
          </a:p>
          <a:p>
            <a:pPr lvl="1"/>
            <a:r>
              <a:rPr lang="en-US" sz="1400" dirty="0"/>
              <a:t>Secure call option on the new bonds to refinance in 2033 for potential debt service savings</a:t>
            </a:r>
          </a:p>
          <a:p>
            <a:pPr lvl="1"/>
            <a:endParaRPr lang="en-US" sz="1400" dirty="0"/>
          </a:p>
          <a:p>
            <a:r>
              <a:rPr lang="en-US" sz="1400" dirty="0"/>
              <a:t>Pros</a:t>
            </a:r>
          </a:p>
          <a:p>
            <a:pPr lvl="1"/>
            <a:r>
              <a:rPr lang="en-US" sz="1400" dirty="0"/>
              <a:t>Eliminates all variable rate bonds and interest rate swaps</a:t>
            </a:r>
          </a:p>
          <a:p>
            <a:pPr lvl="1"/>
            <a:r>
              <a:rPr lang="en-US" sz="1400" dirty="0"/>
              <a:t>Simplifies portfolio and reduces risk</a:t>
            </a:r>
          </a:p>
          <a:p>
            <a:pPr lvl="1"/>
            <a:r>
              <a:rPr lang="en-US" sz="1400" dirty="0"/>
              <a:t>Provides flexibility to refund fixed rate bonds in 2033 for potential future savings</a:t>
            </a:r>
          </a:p>
          <a:p>
            <a:pPr lvl="1"/>
            <a:r>
              <a:rPr lang="en-US" sz="1400" dirty="0"/>
              <a:t>Eliminates any uncertainty with upcoming (June 2023) LIBOR index transition </a:t>
            </a:r>
          </a:p>
          <a:p>
            <a:pPr lvl="1"/>
            <a:endParaRPr lang="en-US" sz="1400" dirty="0"/>
          </a:p>
          <a:p>
            <a:r>
              <a:rPr lang="en-US" sz="1400" dirty="0"/>
              <a:t>Cons</a:t>
            </a:r>
          </a:p>
          <a:p>
            <a:pPr lvl="1"/>
            <a:r>
              <a:rPr lang="en-US" sz="1400" dirty="0"/>
              <a:t>Current rates increase total debt service costs by $12.6 million (NPV) through 2039: 3% increase</a:t>
            </a:r>
          </a:p>
          <a:p>
            <a:pPr lvl="1"/>
            <a:r>
              <a:rPr lang="en-US" sz="1400" dirty="0"/>
              <a:t>Would reduce funding available for the Five-Year Capital Improvement Program</a:t>
            </a:r>
          </a:p>
        </p:txBody>
      </p:sp>
    </p:spTree>
    <p:extLst>
      <p:ext uri="{BB962C8B-B14F-4D97-AF65-F5344CB8AC3E}">
        <p14:creationId xmlns:p14="http://schemas.microsoft.com/office/powerpoint/2010/main" val="4277082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F774-043B-3087-AFFD-4CA40B85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Swap Termination &amp; Refunding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8FB19-DFAB-01C4-E839-2D4655D522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7795528" cy="1415223"/>
          </a:xfrm>
        </p:spPr>
        <p:txBody>
          <a:bodyPr/>
          <a:lstStyle/>
          <a:p>
            <a:r>
              <a:rPr lang="en-US" sz="1200" dirty="0"/>
              <a:t>Refunding all of the variable rate bonds and terminating the interest rate swaps by issuing new fixed rate bonds would increase debt service by $14 million through 2039: a 3% increase in debt service through 2039</a:t>
            </a:r>
          </a:p>
          <a:p>
            <a:r>
              <a:rPr lang="en-US" sz="1200" dirty="0"/>
              <a:t>The new bonds could be refunded in 2033 with the potential for savings at that 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D5F436-3BA4-00BC-9913-E7E6C0B3B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444" y="2413163"/>
            <a:ext cx="576834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771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F774-043B-3087-AFFD-4CA40B85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Future Bonds Refunding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8FB19-DFAB-01C4-E839-2D4655D522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7795528" cy="1415223"/>
          </a:xfrm>
        </p:spPr>
        <p:txBody>
          <a:bodyPr/>
          <a:lstStyle/>
          <a:p>
            <a:r>
              <a:rPr lang="en-US" sz="1200" dirty="0"/>
              <a:t>If STA refunds the callable future bonds in 2033, the debt service savings is $15.5 million (net present value)</a:t>
            </a:r>
          </a:p>
          <a:p>
            <a:pPr lvl="1"/>
            <a:r>
              <a:rPr lang="en-US" sz="1200" dirty="0"/>
              <a:t>Future rate assumption: The 20-year average of tax-exempt rates</a:t>
            </a:r>
          </a:p>
          <a:p>
            <a:pPr lvl="1"/>
            <a:endParaRPr lang="en-US" sz="1200" dirty="0"/>
          </a:p>
          <a:p>
            <a:r>
              <a:rPr lang="en-US" sz="1200" dirty="0"/>
              <a:t>Net overall savings of $2.8 million from the 2023 potential issuance</a:t>
            </a:r>
          </a:p>
          <a:p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3B89A5-1FDA-D996-522D-B13AEEB2A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967" y="3268794"/>
            <a:ext cx="6170684" cy="191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90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F774-043B-3087-AFFD-4CA40B85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Future Bonds Refunding – Breakeven Even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8FB19-DFAB-01C4-E839-2D4655D522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7795528" cy="1415223"/>
          </a:xfrm>
        </p:spPr>
        <p:txBody>
          <a:bodyPr/>
          <a:lstStyle/>
          <a:p>
            <a:r>
              <a:rPr lang="en-US" sz="1200" dirty="0"/>
              <a:t>Rates would need be +50bps (0.50%) above their 20-year average in order to stay above ($12.6) million in debt service savings and breakeven compared to today’s increase in debt service costs</a:t>
            </a:r>
          </a:p>
          <a:p>
            <a:r>
              <a:rPr lang="en-US" sz="1200" dirty="0"/>
              <a:t>2033 rates equivalent to the 20-year average + 0.50% = $12.9 million in debt service savings through 2039</a:t>
            </a:r>
          </a:p>
          <a:p>
            <a:pPr marL="0" indent="0">
              <a:buNone/>
            </a:pPr>
            <a:endParaRPr lang="en-US" sz="1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7AB18C-DF3B-3F3B-FFBE-12C7B630F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448" y="3152968"/>
            <a:ext cx="6441103" cy="199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46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672F-FDF1-406F-A9E9-5F220F9398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4. Next Steps</a:t>
            </a:r>
          </a:p>
        </p:txBody>
      </p:sp>
    </p:spTree>
    <p:extLst>
      <p:ext uri="{BB962C8B-B14F-4D97-AF65-F5344CB8AC3E}">
        <p14:creationId xmlns:p14="http://schemas.microsoft.com/office/powerpoint/2010/main" val="4067184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F774-043B-3087-AFFD-4CA40B85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8FB19-DFAB-01C4-E839-2D4655D522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850" y="1554480"/>
            <a:ext cx="7795528" cy="3596360"/>
          </a:xfrm>
        </p:spPr>
        <p:txBody>
          <a:bodyPr/>
          <a:lstStyle/>
          <a:p>
            <a:r>
              <a:rPr lang="en-US" sz="1200" dirty="0"/>
              <a:t>Staff is looking for direction on bond refunding</a:t>
            </a:r>
          </a:p>
          <a:p>
            <a:endParaRPr lang="en-US" sz="1200" dirty="0"/>
          </a:p>
          <a:p>
            <a:r>
              <a:rPr lang="en-US" sz="1200" dirty="0"/>
              <a:t>Should the Board provide that direction, staff would move forward with the following:</a:t>
            </a:r>
          </a:p>
          <a:p>
            <a:pPr lvl="1"/>
            <a:r>
              <a:rPr lang="en-US" sz="1200" dirty="0"/>
              <a:t>STA would release a Request for Proposals to select an underwriting team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STA and financing team would prepare bond refunding documents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Staff would then come back to the STA Governing Board to approve the following action:</a:t>
            </a:r>
          </a:p>
          <a:p>
            <a:pPr lvl="2"/>
            <a:r>
              <a:rPr lang="en-US" sz="1200" dirty="0"/>
              <a:t>Refunding of the 2009C, 2014A, AND 2015A series bonds from variable rate to fixed rate</a:t>
            </a:r>
          </a:p>
          <a:p>
            <a:pPr lvl="2"/>
            <a:r>
              <a:rPr lang="en-US" sz="1200" dirty="0"/>
              <a:t>Termination of the existing swap agreements and all other agreements needed to support variable rate bonds</a:t>
            </a:r>
          </a:p>
          <a:p>
            <a:pPr lvl="2"/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4968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46DCE9-624C-6EB4-9D57-8DC0AF2CC7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  </a:t>
            </a:r>
          </a:p>
        </p:txBody>
      </p:sp>
    </p:spTree>
    <p:extLst>
      <p:ext uri="{BB962C8B-B14F-4D97-AF65-F5344CB8AC3E}">
        <p14:creationId xmlns:p14="http://schemas.microsoft.com/office/powerpoint/2010/main" val="4044765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15B9-99B5-4767-BBC7-59E854E6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Interest Rate Swap Overview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8940369-E86F-47F5-8BF2-1B1D29CB2D6D}"/>
              </a:ext>
            </a:extLst>
          </p:cNvPr>
          <p:cNvSpPr txBox="1">
            <a:spLocks/>
          </p:cNvSpPr>
          <p:nvPr/>
        </p:nvSpPr>
        <p:spPr>
          <a:xfrm>
            <a:off x="450850" y="1510744"/>
            <a:ext cx="8229600" cy="4549819"/>
          </a:xfrm>
          <a:prstGeom prst="rect">
            <a:avLst/>
          </a:prstGeom>
        </p:spPr>
        <p:txBody>
          <a:bodyPr/>
          <a:lstStyle>
            <a:lvl1pPr marL="169069" indent="-16906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298847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427435" indent="-128588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557213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685800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An interest rate swap is </a:t>
            </a:r>
            <a:r>
              <a:rPr lang="en-US" sz="1400" i="1" u="sng" dirty="0"/>
              <a:t>a contract</a:t>
            </a:r>
            <a:r>
              <a:rPr lang="en-US" sz="1400" dirty="0"/>
              <a:t> between two counterparties to exchange interest rate payments over time.</a:t>
            </a:r>
          </a:p>
          <a:p>
            <a:r>
              <a:rPr lang="en-US" sz="1400" dirty="0"/>
              <a:t>Purpose: the swap contract locks in the fixed rate. 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44E852-2C2B-4802-967B-8B770CB13137}"/>
              </a:ext>
            </a:extLst>
          </p:cNvPr>
          <p:cNvGrpSpPr/>
          <p:nvPr/>
        </p:nvGrpSpPr>
        <p:grpSpPr>
          <a:xfrm>
            <a:off x="3261239" y="3743479"/>
            <a:ext cx="3932739" cy="1002299"/>
            <a:chOff x="4397889" y="3344222"/>
            <a:chExt cx="3932739" cy="100229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1F89092-A124-45DF-A291-776BD00E7194}"/>
                </a:ext>
              </a:extLst>
            </p:cNvPr>
            <p:cNvGrpSpPr/>
            <p:nvPr/>
          </p:nvGrpSpPr>
          <p:grpSpPr>
            <a:xfrm>
              <a:off x="4397889" y="3362297"/>
              <a:ext cx="1993080" cy="984224"/>
              <a:chOff x="3047117" y="3479056"/>
              <a:chExt cx="1993080" cy="984224"/>
            </a:xfrm>
          </p:grpSpPr>
          <p:grpSp>
            <p:nvGrpSpPr>
              <p:cNvPr id="15" name="Group 37">
                <a:extLst>
                  <a:ext uri="{FF2B5EF4-FFF2-40B4-BE49-F238E27FC236}">
                    <a16:creationId xmlns:a16="http://schemas.microsoft.com/office/drawing/2014/main" id="{1B0EF8C4-EF9B-49D9-BFCA-BB207C7502F1}"/>
                  </a:ext>
                </a:extLst>
              </p:cNvPr>
              <p:cNvGrpSpPr/>
              <p:nvPr/>
            </p:nvGrpSpPr>
            <p:grpSpPr>
              <a:xfrm>
                <a:off x="3047117" y="3479056"/>
                <a:ext cx="1993080" cy="984224"/>
                <a:chOff x="3016888" y="4698532"/>
                <a:chExt cx="1993080" cy="984224"/>
              </a:xfrm>
            </p:grpSpPr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EE3221D-3B9A-4ED3-9CF0-9D94E9193427}"/>
                    </a:ext>
                  </a:extLst>
                </p:cNvPr>
                <p:cNvSpPr txBox="1"/>
                <p:nvPr/>
              </p:nvSpPr>
              <p:spPr>
                <a:xfrm>
                  <a:off x="3095544" y="4698532"/>
                  <a:ext cx="1914423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/>
                    <a:t>Fixed Swap Rate</a:t>
                  </a:r>
                  <a:r>
                    <a:rPr lang="en-US" sz="1000" baseline="30000" dirty="0"/>
                    <a:t>1</a:t>
                  </a:r>
                  <a:r>
                    <a:rPr lang="en-US" sz="1000" dirty="0"/>
                    <a:t> = 3.712%</a:t>
                  </a:r>
                </a:p>
              </p:txBody>
            </p:sp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D69545A0-0A86-4DBE-8E7E-1528286E4AB2}"/>
                    </a:ext>
                  </a:extLst>
                </p:cNvPr>
                <p:cNvSpPr txBox="1"/>
                <p:nvPr/>
              </p:nvSpPr>
              <p:spPr>
                <a:xfrm>
                  <a:off x="3016888" y="5436535"/>
                  <a:ext cx="1993080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dirty="0"/>
                    <a:t>Variable Rate</a:t>
                  </a:r>
                </a:p>
              </p:txBody>
            </p:sp>
          </p:grpSp>
          <p:grpSp>
            <p:nvGrpSpPr>
              <p:cNvPr id="16" name="Group 14">
                <a:extLst>
                  <a:ext uri="{FF2B5EF4-FFF2-40B4-BE49-F238E27FC236}">
                    <a16:creationId xmlns:a16="http://schemas.microsoft.com/office/drawing/2014/main" id="{A322FA36-C5DC-4230-8920-1AEA362774C0}"/>
                  </a:ext>
                </a:extLst>
              </p:cNvPr>
              <p:cNvGrpSpPr/>
              <p:nvPr/>
            </p:nvGrpSpPr>
            <p:grpSpPr>
              <a:xfrm>
                <a:off x="3125774" y="3759072"/>
                <a:ext cx="1828800" cy="390603"/>
                <a:chOff x="3657600" y="5273357"/>
                <a:chExt cx="1802173" cy="390603"/>
              </a:xfrm>
            </p:grpSpPr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C066BD94-10EE-458C-A63E-DDD75AA3846F}"/>
                    </a:ext>
                  </a:extLst>
                </p:cNvPr>
                <p:cNvCxnSpPr/>
                <p:nvPr/>
              </p:nvCxnSpPr>
              <p:spPr>
                <a:xfrm>
                  <a:off x="3657600" y="5273357"/>
                  <a:ext cx="1775534" cy="1588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Freeform 8">
                  <a:extLst>
                    <a:ext uri="{FF2B5EF4-FFF2-40B4-BE49-F238E27FC236}">
                      <a16:creationId xmlns:a16="http://schemas.microsoft.com/office/drawing/2014/main" id="{07835607-2911-4C28-A875-C9554936A4F1}"/>
                    </a:ext>
                  </a:extLst>
                </p:cNvPr>
                <p:cNvSpPr/>
                <p:nvPr/>
              </p:nvSpPr>
              <p:spPr>
                <a:xfrm rot="10800000">
                  <a:off x="3849827" y="5353241"/>
                  <a:ext cx="1609946" cy="310719"/>
                </a:xfrm>
                <a:custGeom>
                  <a:avLst/>
                  <a:gdLst>
                    <a:gd name="connsiteX0" fmla="*/ 0 w 6010183"/>
                    <a:gd name="connsiteY0" fmla="*/ 844858 h 1825841"/>
                    <a:gd name="connsiteX1" fmla="*/ 914400 w 6010183"/>
                    <a:gd name="connsiteY1" fmla="*/ 1705992 h 1825841"/>
                    <a:gd name="connsiteX2" fmla="*/ 1828800 w 6010183"/>
                    <a:gd name="connsiteY2" fmla="*/ 125767 h 1825841"/>
                    <a:gd name="connsiteX3" fmla="*/ 2743200 w 6010183"/>
                    <a:gd name="connsiteY3" fmla="*/ 1697114 h 1825841"/>
                    <a:gd name="connsiteX4" fmla="*/ 3657600 w 6010183"/>
                    <a:gd name="connsiteY4" fmla="*/ 125767 h 1825841"/>
                    <a:gd name="connsiteX5" fmla="*/ 4572000 w 6010183"/>
                    <a:gd name="connsiteY5" fmla="*/ 1688237 h 1825841"/>
                    <a:gd name="connsiteX6" fmla="*/ 5486400 w 6010183"/>
                    <a:gd name="connsiteY6" fmla="*/ 125767 h 1825841"/>
                    <a:gd name="connsiteX7" fmla="*/ 6010183 w 6010183"/>
                    <a:gd name="connsiteY7" fmla="*/ 933635 h 18258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10183" h="1825841">
                      <a:moveTo>
                        <a:pt x="0" y="844858"/>
                      </a:moveTo>
                      <a:cubicBezTo>
                        <a:pt x="304800" y="1335349"/>
                        <a:pt x="609600" y="1825841"/>
                        <a:pt x="914400" y="1705992"/>
                      </a:cubicBezTo>
                      <a:cubicBezTo>
                        <a:pt x="1219200" y="1586144"/>
                        <a:pt x="1524000" y="127247"/>
                        <a:pt x="1828800" y="125767"/>
                      </a:cubicBezTo>
                      <a:cubicBezTo>
                        <a:pt x="2133600" y="124287"/>
                        <a:pt x="2438400" y="1697114"/>
                        <a:pt x="2743200" y="1697114"/>
                      </a:cubicBezTo>
                      <a:cubicBezTo>
                        <a:pt x="3048000" y="1697114"/>
                        <a:pt x="3352800" y="127246"/>
                        <a:pt x="3657600" y="125767"/>
                      </a:cubicBezTo>
                      <a:cubicBezTo>
                        <a:pt x="3962400" y="124288"/>
                        <a:pt x="4267200" y="1688237"/>
                        <a:pt x="4572000" y="1688237"/>
                      </a:cubicBezTo>
                      <a:cubicBezTo>
                        <a:pt x="4876800" y="1688237"/>
                        <a:pt x="5246703" y="251534"/>
                        <a:pt x="5486400" y="125767"/>
                      </a:cubicBezTo>
                      <a:cubicBezTo>
                        <a:pt x="5726097" y="0"/>
                        <a:pt x="5831150" y="883328"/>
                        <a:pt x="6010183" y="933635"/>
                      </a:cubicBezTo>
                    </a:path>
                  </a:pathLst>
                </a:custGeom>
                <a:ln w="1905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373419FA-1A50-4109-A068-4E3BB33001FA}"/>
                    </a:ext>
                  </a:extLst>
                </p:cNvPr>
                <p:cNvCxnSpPr/>
                <p:nvPr/>
              </p:nvCxnSpPr>
              <p:spPr>
                <a:xfrm rot="10800000">
                  <a:off x="3684233" y="5504163"/>
                  <a:ext cx="165598" cy="1"/>
                </a:xfrm>
                <a:prstGeom prst="straightConnector1">
                  <a:avLst/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55419DD-C566-4C63-955D-E350C6E6A9ED}"/>
                </a:ext>
              </a:extLst>
            </p:cNvPr>
            <p:cNvGrpSpPr/>
            <p:nvPr/>
          </p:nvGrpSpPr>
          <p:grpSpPr>
            <a:xfrm>
              <a:off x="6590320" y="3344222"/>
              <a:ext cx="1740308" cy="790752"/>
              <a:chOff x="5334623" y="3460981"/>
              <a:chExt cx="1740308" cy="790752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0A2C1-EBF9-481D-8940-D297AB03CC86}"/>
                  </a:ext>
                </a:extLst>
              </p:cNvPr>
              <p:cNvSpPr txBox="1"/>
              <p:nvPr/>
            </p:nvSpPr>
            <p:spPr>
              <a:xfrm>
                <a:off x="5334623" y="3789825"/>
                <a:ext cx="1740308" cy="46190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marL="365760" marR="0" indent="-17145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1200" dirty="0">
                    <a:latin typeface="Arial" panose="020B0604020202020204" pitchFamily="34" charset="0"/>
                    <a:ea typeface="Soleil" charset="0"/>
                    <a:cs typeface="Arial" panose="020B0604020202020204" pitchFamily="34" charset="0"/>
                  </a:rPr>
                  <a:t>Bank of America</a:t>
                </a:r>
              </a:p>
              <a:p>
                <a:pPr marL="365760" marR="0" indent="-17145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1200" dirty="0">
                    <a:latin typeface="Arial" panose="020B0604020202020204" pitchFamily="34" charset="0"/>
                    <a:ea typeface="Soleil" charset="0"/>
                    <a:cs typeface="Arial" panose="020B0604020202020204" pitchFamily="34" charset="0"/>
                  </a:rPr>
                  <a:t>Goldman Sachs</a:t>
                </a:r>
              </a:p>
              <a:p>
                <a:pPr marL="365760" marR="0" indent="-17145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1200" dirty="0">
                    <a:latin typeface="Arial" panose="020B0604020202020204" pitchFamily="34" charset="0"/>
                    <a:ea typeface="Soleil" charset="0"/>
                    <a:cs typeface="Arial" panose="020B0604020202020204" pitchFamily="34" charset="0"/>
                  </a:rPr>
                  <a:t>JP Morgan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F57C9BC-04B0-4B42-AAC4-CA44071F68DC}"/>
                  </a:ext>
                </a:extLst>
              </p:cNvPr>
              <p:cNvSpPr txBox="1"/>
              <p:nvPr/>
            </p:nvSpPr>
            <p:spPr>
              <a:xfrm>
                <a:off x="5334623" y="3460981"/>
                <a:ext cx="1740308" cy="308779"/>
              </a:xfrm>
              <a:prstGeom prst="rect">
                <a:avLst/>
              </a:prstGeom>
              <a:solidFill>
                <a:schemeClr val="accent4"/>
              </a:solidFill>
            </p:spPr>
            <p:txBody>
              <a:bodyPr wrap="none" lIns="0" tIns="0" rIns="0" bIns="0" rtlCol="0" anchor="ctr" anchorCtr="0">
                <a:noAutofit/>
              </a:bodyPr>
              <a:lstStyle/>
              <a:p>
                <a:pPr marR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</a:pPr>
                <a:r>
                  <a:rPr lang="en-US" sz="1200" b="1" dirty="0">
                    <a:latin typeface="Arial" panose="020B0604020202020204" pitchFamily="34" charset="0"/>
                    <a:ea typeface="Soleil" charset="0"/>
                    <a:cs typeface="Arial" panose="020B0604020202020204" pitchFamily="34" charset="0"/>
                  </a:rPr>
                  <a:t>Bank Counterparties</a:t>
                </a: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B32465F-EE49-4223-84A7-F5010FB2B481}"/>
              </a:ext>
            </a:extLst>
          </p:cNvPr>
          <p:cNvSpPr txBox="1"/>
          <p:nvPr/>
        </p:nvSpPr>
        <p:spPr>
          <a:xfrm>
            <a:off x="2918349" y="3181456"/>
            <a:ext cx="2583402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/>
              <a:t>SWAP CONTRACT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6160A-185B-4D5F-A2E2-BAFC6E933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326" y="3502063"/>
            <a:ext cx="756411" cy="75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4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15B9-99B5-4767-BBC7-59E854E6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Table of Contents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01E5-336C-4A0E-9E98-C57DBC7C52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Market Update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Overview of Debt Profile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Potential Swap Refunding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Next Steps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Appendix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228600" indent="-228600">
              <a:buFont typeface="+mj-lt"/>
              <a:buAutoNum type="arabicParenR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733093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B15B9-99B5-4767-BBC7-59E854E6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Interest Rate Swap Overview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8940369-E86F-47F5-8BF2-1B1D29CB2D6D}"/>
              </a:ext>
            </a:extLst>
          </p:cNvPr>
          <p:cNvSpPr txBox="1">
            <a:spLocks/>
          </p:cNvSpPr>
          <p:nvPr/>
        </p:nvSpPr>
        <p:spPr>
          <a:xfrm>
            <a:off x="450850" y="1510744"/>
            <a:ext cx="8229600" cy="4549819"/>
          </a:xfrm>
          <a:prstGeom prst="rect">
            <a:avLst/>
          </a:prstGeom>
        </p:spPr>
        <p:txBody>
          <a:bodyPr/>
          <a:lstStyle>
            <a:lvl1pPr marL="169069" indent="-16906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298847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427435" indent="-128588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557213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685800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swap locks in the rate – the variable rate bonds raise funds for projects </a:t>
            </a:r>
          </a:p>
          <a:p>
            <a:r>
              <a:rPr lang="en-US" sz="1400" dirty="0"/>
              <a:t>To the extent that </a:t>
            </a:r>
            <a:r>
              <a:rPr lang="en-US" sz="1400" i="1" dirty="0"/>
              <a:t>variable-rate-1</a:t>
            </a:r>
            <a:r>
              <a:rPr lang="en-US" sz="1400" dirty="0"/>
              <a:t> = </a:t>
            </a:r>
            <a:r>
              <a:rPr lang="en-US" sz="1400" i="1" dirty="0"/>
              <a:t>variable-rate-2</a:t>
            </a:r>
            <a:r>
              <a:rPr lang="en-US" sz="1400" dirty="0"/>
              <a:t> (i.e., inflows equal outflows) STA’s net payment is the fixed swap rate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F8EBA1C-9650-4848-A078-9BD2D0C77537}"/>
              </a:ext>
            </a:extLst>
          </p:cNvPr>
          <p:cNvGrpSpPr/>
          <p:nvPr/>
        </p:nvGrpSpPr>
        <p:grpSpPr>
          <a:xfrm>
            <a:off x="2407021" y="2460430"/>
            <a:ext cx="5923607" cy="683431"/>
            <a:chOff x="2407021" y="2362110"/>
            <a:chExt cx="5923607" cy="68343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4BD3024-9E53-4E4D-A5EC-C0CE9BDFB76E}"/>
                </a:ext>
              </a:extLst>
            </p:cNvPr>
            <p:cNvSpPr txBox="1"/>
            <p:nvPr/>
          </p:nvSpPr>
          <p:spPr>
            <a:xfrm>
              <a:off x="4077124" y="2362110"/>
              <a:ext cx="2583402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/>
                <a:t>SWAP CONTRACT</a:t>
              </a:r>
            </a:p>
          </p:txBody>
        </p:sp>
        <p:sp>
          <p:nvSpPr>
            <p:cNvPr id="25" name="Right Brace 24">
              <a:extLst>
                <a:ext uri="{FF2B5EF4-FFF2-40B4-BE49-F238E27FC236}">
                  <a16:creationId xmlns:a16="http://schemas.microsoft.com/office/drawing/2014/main" id="{BA7FE9A5-D836-4F91-BC21-44333BB016C6}"/>
                </a:ext>
              </a:extLst>
            </p:cNvPr>
            <p:cNvSpPr/>
            <p:nvPr/>
          </p:nvSpPr>
          <p:spPr>
            <a:xfrm rot="16200000">
              <a:off x="5248832" y="-36256"/>
              <a:ext cx="239986" cy="5923607"/>
            </a:xfrm>
            <a:prstGeom prst="rightBrace">
              <a:avLst>
                <a:gd name="adj1" fmla="val 139309"/>
                <a:gd name="adj2" fmla="val 50000"/>
              </a:avLst>
            </a:prstGeom>
            <a:ln w="3175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1C9CB91-5A07-42D3-8FCB-E2D839495D9D}"/>
              </a:ext>
            </a:extLst>
          </p:cNvPr>
          <p:cNvGrpSpPr/>
          <p:nvPr/>
        </p:nvGrpSpPr>
        <p:grpSpPr>
          <a:xfrm>
            <a:off x="4397889" y="3362297"/>
            <a:ext cx="1993080" cy="984224"/>
            <a:chOff x="3047117" y="3479056"/>
            <a:chExt cx="1993080" cy="984224"/>
          </a:xfrm>
        </p:grpSpPr>
        <p:grpSp>
          <p:nvGrpSpPr>
            <p:cNvPr id="27" name="Group 37">
              <a:extLst>
                <a:ext uri="{FF2B5EF4-FFF2-40B4-BE49-F238E27FC236}">
                  <a16:creationId xmlns:a16="http://schemas.microsoft.com/office/drawing/2014/main" id="{BCE1D819-A893-4AEA-92D1-E3C07CD316A8}"/>
                </a:ext>
              </a:extLst>
            </p:cNvPr>
            <p:cNvGrpSpPr/>
            <p:nvPr/>
          </p:nvGrpSpPr>
          <p:grpSpPr>
            <a:xfrm>
              <a:off x="3047117" y="3479056"/>
              <a:ext cx="1993080" cy="984224"/>
              <a:chOff x="3016888" y="4698532"/>
              <a:chExt cx="1993080" cy="984224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96BD1A3-7F8B-49EA-B6F7-26147677D16F}"/>
                  </a:ext>
                </a:extLst>
              </p:cNvPr>
              <p:cNvSpPr txBox="1"/>
              <p:nvPr/>
            </p:nvSpPr>
            <p:spPr>
              <a:xfrm>
                <a:off x="3016888" y="4698532"/>
                <a:ext cx="190745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Fixed Swap Rate</a:t>
                </a:r>
                <a:r>
                  <a:rPr lang="en-US" sz="10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3.712%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AED5CEA-3D1E-4DBB-83C2-D19C4ADA8BC3}"/>
                  </a:ext>
                </a:extLst>
              </p:cNvPr>
              <p:cNvSpPr txBox="1"/>
              <p:nvPr/>
            </p:nvSpPr>
            <p:spPr>
              <a:xfrm>
                <a:off x="3016888" y="5436535"/>
                <a:ext cx="199308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Variable Rate 1</a:t>
                </a:r>
              </a:p>
            </p:txBody>
          </p:sp>
        </p:grpSp>
        <p:grpSp>
          <p:nvGrpSpPr>
            <p:cNvPr id="28" name="Group 14">
              <a:extLst>
                <a:ext uri="{FF2B5EF4-FFF2-40B4-BE49-F238E27FC236}">
                  <a16:creationId xmlns:a16="http://schemas.microsoft.com/office/drawing/2014/main" id="{9125D5A9-C539-4E12-BFC6-3CBEF4429951}"/>
                </a:ext>
              </a:extLst>
            </p:cNvPr>
            <p:cNvGrpSpPr/>
            <p:nvPr/>
          </p:nvGrpSpPr>
          <p:grpSpPr>
            <a:xfrm>
              <a:off x="3125774" y="3759072"/>
              <a:ext cx="1828800" cy="390603"/>
              <a:chOff x="3657600" y="5273357"/>
              <a:chExt cx="1802173" cy="390603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F3861989-69A4-4E28-99A6-B3256CF478EC}"/>
                  </a:ext>
                </a:extLst>
              </p:cNvPr>
              <p:cNvCxnSpPr/>
              <p:nvPr/>
            </p:nvCxnSpPr>
            <p:spPr>
              <a:xfrm>
                <a:off x="3657600" y="5273357"/>
                <a:ext cx="1775534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 44">
                <a:extLst>
                  <a:ext uri="{FF2B5EF4-FFF2-40B4-BE49-F238E27FC236}">
                    <a16:creationId xmlns:a16="http://schemas.microsoft.com/office/drawing/2014/main" id="{F846E98E-3AAC-4CF5-9C77-4B8740582745}"/>
                  </a:ext>
                </a:extLst>
              </p:cNvPr>
              <p:cNvSpPr/>
              <p:nvPr/>
            </p:nvSpPr>
            <p:spPr>
              <a:xfrm rot="10800000">
                <a:off x="3849827" y="5353241"/>
                <a:ext cx="1609946" cy="310719"/>
              </a:xfrm>
              <a:custGeom>
                <a:avLst/>
                <a:gdLst>
                  <a:gd name="connsiteX0" fmla="*/ 0 w 6010183"/>
                  <a:gd name="connsiteY0" fmla="*/ 844858 h 1825841"/>
                  <a:gd name="connsiteX1" fmla="*/ 914400 w 6010183"/>
                  <a:gd name="connsiteY1" fmla="*/ 1705992 h 1825841"/>
                  <a:gd name="connsiteX2" fmla="*/ 1828800 w 6010183"/>
                  <a:gd name="connsiteY2" fmla="*/ 125767 h 1825841"/>
                  <a:gd name="connsiteX3" fmla="*/ 2743200 w 6010183"/>
                  <a:gd name="connsiteY3" fmla="*/ 1697114 h 1825841"/>
                  <a:gd name="connsiteX4" fmla="*/ 3657600 w 6010183"/>
                  <a:gd name="connsiteY4" fmla="*/ 125767 h 1825841"/>
                  <a:gd name="connsiteX5" fmla="*/ 4572000 w 6010183"/>
                  <a:gd name="connsiteY5" fmla="*/ 1688237 h 1825841"/>
                  <a:gd name="connsiteX6" fmla="*/ 5486400 w 6010183"/>
                  <a:gd name="connsiteY6" fmla="*/ 125767 h 1825841"/>
                  <a:gd name="connsiteX7" fmla="*/ 6010183 w 6010183"/>
                  <a:gd name="connsiteY7" fmla="*/ 933635 h 1825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10183" h="1825841">
                    <a:moveTo>
                      <a:pt x="0" y="844858"/>
                    </a:moveTo>
                    <a:cubicBezTo>
                      <a:pt x="304800" y="1335349"/>
                      <a:pt x="609600" y="1825841"/>
                      <a:pt x="914400" y="1705992"/>
                    </a:cubicBezTo>
                    <a:cubicBezTo>
                      <a:pt x="1219200" y="1586144"/>
                      <a:pt x="1524000" y="127247"/>
                      <a:pt x="1828800" y="125767"/>
                    </a:cubicBezTo>
                    <a:cubicBezTo>
                      <a:pt x="2133600" y="124287"/>
                      <a:pt x="2438400" y="1697114"/>
                      <a:pt x="2743200" y="1697114"/>
                    </a:cubicBezTo>
                    <a:cubicBezTo>
                      <a:pt x="3048000" y="1697114"/>
                      <a:pt x="3352800" y="127246"/>
                      <a:pt x="3657600" y="125767"/>
                    </a:cubicBezTo>
                    <a:cubicBezTo>
                      <a:pt x="3962400" y="124288"/>
                      <a:pt x="4267200" y="1688237"/>
                      <a:pt x="4572000" y="1688237"/>
                    </a:cubicBezTo>
                    <a:cubicBezTo>
                      <a:pt x="4876800" y="1688237"/>
                      <a:pt x="5246703" y="251534"/>
                      <a:pt x="5486400" y="125767"/>
                    </a:cubicBezTo>
                    <a:cubicBezTo>
                      <a:pt x="5726097" y="0"/>
                      <a:pt x="5831150" y="883328"/>
                      <a:pt x="6010183" y="933635"/>
                    </a:cubicBezTo>
                  </a:path>
                </a:pathLst>
              </a:cu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61829127-9433-448C-802B-1CE89D865E5D}"/>
                  </a:ext>
                </a:extLst>
              </p:cNvPr>
              <p:cNvCxnSpPr/>
              <p:nvPr/>
            </p:nvCxnSpPr>
            <p:spPr>
              <a:xfrm rot="10800000">
                <a:off x="3684233" y="5504163"/>
                <a:ext cx="165598" cy="1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A81CF12-8D2F-4920-8370-6707875A3FB8}"/>
              </a:ext>
            </a:extLst>
          </p:cNvPr>
          <p:cNvGrpSpPr/>
          <p:nvPr/>
        </p:nvGrpSpPr>
        <p:grpSpPr>
          <a:xfrm>
            <a:off x="6590320" y="3344222"/>
            <a:ext cx="1740308" cy="790752"/>
            <a:chOff x="5334623" y="3460981"/>
            <a:chExt cx="1740308" cy="79075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E50B718-6AB4-4567-A351-FD6FEB65EF8B}"/>
                </a:ext>
              </a:extLst>
            </p:cNvPr>
            <p:cNvSpPr txBox="1"/>
            <p:nvPr/>
          </p:nvSpPr>
          <p:spPr>
            <a:xfrm>
              <a:off x="5334623" y="3789825"/>
              <a:ext cx="1740308" cy="461908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noAutofit/>
            </a:bodyPr>
            <a:lstStyle/>
            <a:p>
              <a:pPr marL="365760" marR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200" dirty="0">
                  <a:latin typeface="Arial" panose="020B0604020202020204" pitchFamily="34" charset="0"/>
                  <a:ea typeface="Soleil" charset="0"/>
                  <a:cs typeface="Arial" panose="020B0604020202020204" pitchFamily="34" charset="0"/>
                </a:rPr>
                <a:t>Bank of America</a:t>
              </a:r>
            </a:p>
            <a:p>
              <a:pPr marL="365760" marR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200" dirty="0">
                  <a:latin typeface="Arial" panose="020B0604020202020204" pitchFamily="34" charset="0"/>
                  <a:ea typeface="Soleil" charset="0"/>
                  <a:cs typeface="Arial" panose="020B0604020202020204" pitchFamily="34" charset="0"/>
                </a:rPr>
                <a:t>Goldman Sachs</a:t>
              </a:r>
            </a:p>
            <a:p>
              <a:pPr marL="365760" marR="0" indent="-17145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1200" dirty="0">
                  <a:latin typeface="Arial" panose="020B0604020202020204" pitchFamily="34" charset="0"/>
                  <a:ea typeface="Soleil" charset="0"/>
                  <a:cs typeface="Arial" panose="020B0604020202020204" pitchFamily="34" charset="0"/>
                </a:rPr>
                <a:t>JP Morgan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38BB939-FFEB-4446-BF5E-49C0D7DACA3A}"/>
                </a:ext>
              </a:extLst>
            </p:cNvPr>
            <p:cNvSpPr txBox="1"/>
            <p:nvPr/>
          </p:nvSpPr>
          <p:spPr>
            <a:xfrm>
              <a:off x="5334623" y="3460981"/>
              <a:ext cx="1740308" cy="308779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 lIns="0" tIns="0" rIns="0" bIns="0" rtlCol="0" anchor="ctr" anchorCtr="0">
              <a:noAutofit/>
            </a:bodyPr>
            <a:lstStyle/>
            <a:p>
              <a:pPr marR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US" sz="1200" b="1" dirty="0">
                  <a:latin typeface="Arial" panose="020B0604020202020204" pitchFamily="34" charset="0"/>
                  <a:ea typeface="Soleil" charset="0"/>
                  <a:cs typeface="Arial" panose="020B0604020202020204" pitchFamily="34" charset="0"/>
                </a:rPr>
                <a:t>Bank Counterparties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C273FDA-4494-4766-B773-0D4616BA5758}"/>
              </a:ext>
            </a:extLst>
          </p:cNvPr>
          <p:cNvGrpSpPr/>
          <p:nvPr/>
        </p:nvGrpSpPr>
        <p:grpSpPr>
          <a:xfrm>
            <a:off x="297371" y="3344220"/>
            <a:ext cx="1761323" cy="2459423"/>
            <a:chOff x="297371" y="3344220"/>
            <a:chExt cx="1761323" cy="245942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86C5211-EF8F-42C6-9081-ECE968F8453E}"/>
                </a:ext>
              </a:extLst>
            </p:cNvPr>
            <p:cNvSpPr txBox="1"/>
            <p:nvPr/>
          </p:nvSpPr>
          <p:spPr>
            <a:xfrm>
              <a:off x="297371" y="4297606"/>
              <a:ext cx="144932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/>
                <a:t>STA Variable Rate Bonds</a:t>
              </a:r>
            </a:p>
          </p:txBody>
        </p:sp>
        <p:sp>
          <p:nvSpPr>
            <p:cNvPr id="39" name="Right Brace 38">
              <a:extLst>
                <a:ext uri="{FF2B5EF4-FFF2-40B4-BE49-F238E27FC236}">
                  <a16:creationId xmlns:a16="http://schemas.microsoft.com/office/drawing/2014/main" id="{D361116A-042A-457F-82D3-A301283F6D8C}"/>
                </a:ext>
              </a:extLst>
            </p:cNvPr>
            <p:cNvSpPr/>
            <p:nvPr/>
          </p:nvSpPr>
          <p:spPr>
            <a:xfrm rot="10800000">
              <a:off x="1842964" y="3344220"/>
              <a:ext cx="215730" cy="2459423"/>
            </a:xfrm>
            <a:prstGeom prst="rightBrace">
              <a:avLst>
                <a:gd name="adj1" fmla="val 139309"/>
                <a:gd name="adj2" fmla="val 50000"/>
              </a:avLst>
            </a:prstGeom>
            <a:ln w="3175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86AEBFD-0E25-4F13-94C1-F80972FCF81F}"/>
              </a:ext>
            </a:extLst>
          </p:cNvPr>
          <p:cNvSpPr txBox="1"/>
          <p:nvPr/>
        </p:nvSpPr>
        <p:spPr>
          <a:xfrm>
            <a:off x="2407018" y="5494865"/>
            <a:ext cx="1740308" cy="308779"/>
          </a:xfrm>
          <a:prstGeom prst="rect">
            <a:avLst/>
          </a:prstGeom>
          <a:solidFill>
            <a:schemeClr val="accent2"/>
          </a:solidFill>
        </p:spPr>
        <p:txBody>
          <a:bodyPr wrap="none" lIns="0" tIns="0" rIns="0" bIns="0" rtlCol="0" anchor="ctr" anchorCtr="0">
            <a:noAutofit/>
          </a:bodyPr>
          <a:lstStyle/>
          <a:p>
            <a:pPr marR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1200" b="1" dirty="0">
                <a:latin typeface="Arial" panose="020B0604020202020204" pitchFamily="34" charset="0"/>
                <a:ea typeface="Soleil" charset="0"/>
                <a:cs typeface="Arial" panose="020B0604020202020204" pitchFamily="34" charset="0"/>
              </a:rPr>
              <a:t>Bondholders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3E296F9-AF4E-471E-AC5A-D9DD2658F8D6}"/>
              </a:ext>
            </a:extLst>
          </p:cNvPr>
          <p:cNvGrpSpPr/>
          <p:nvPr/>
        </p:nvGrpSpPr>
        <p:grpSpPr>
          <a:xfrm>
            <a:off x="2407021" y="3956876"/>
            <a:ext cx="1025510" cy="1444485"/>
            <a:chOff x="2114921" y="4073634"/>
            <a:chExt cx="1025510" cy="1004788"/>
          </a:xfrm>
        </p:grpSpPr>
        <p:sp>
          <p:nvSpPr>
            <p:cNvPr id="43" name="Freeform 49">
              <a:extLst>
                <a:ext uri="{FF2B5EF4-FFF2-40B4-BE49-F238E27FC236}">
                  <a16:creationId xmlns:a16="http://schemas.microsoft.com/office/drawing/2014/main" id="{7A547BBF-E480-4A89-88ED-D43529C025D2}"/>
                </a:ext>
              </a:extLst>
            </p:cNvPr>
            <p:cNvSpPr/>
            <p:nvPr/>
          </p:nvSpPr>
          <p:spPr>
            <a:xfrm rot="5400000">
              <a:off x="2565133" y="4338213"/>
              <a:ext cx="839877" cy="310719"/>
            </a:xfrm>
            <a:custGeom>
              <a:avLst/>
              <a:gdLst>
                <a:gd name="connsiteX0" fmla="*/ 0 w 6010183"/>
                <a:gd name="connsiteY0" fmla="*/ 844858 h 1825841"/>
                <a:gd name="connsiteX1" fmla="*/ 914400 w 6010183"/>
                <a:gd name="connsiteY1" fmla="*/ 1705992 h 1825841"/>
                <a:gd name="connsiteX2" fmla="*/ 1828800 w 6010183"/>
                <a:gd name="connsiteY2" fmla="*/ 125767 h 1825841"/>
                <a:gd name="connsiteX3" fmla="*/ 2743200 w 6010183"/>
                <a:gd name="connsiteY3" fmla="*/ 1697114 h 1825841"/>
                <a:gd name="connsiteX4" fmla="*/ 3657600 w 6010183"/>
                <a:gd name="connsiteY4" fmla="*/ 125767 h 1825841"/>
                <a:gd name="connsiteX5" fmla="*/ 4572000 w 6010183"/>
                <a:gd name="connsiteY5" fmla="*/ 1688237 h 1825841"/>
                <a:gd name="connsiteX6" fmla="*/ 5486400 w 6010183"/>
                <a:gd name="connsiteY6" fmla="*/ 125767 h 1825841"/>
                <a:gd name="connsiteX7" fmla="*/ 6010183 w 6010183"/>
                <a:gd name="connsiteY7" fmla="*/ 933635 h 182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10183" h="1825841">
                  <a:moveTo>
                    <a:pt x="0" y="844858"/>
                  </a:moveTo>
                  <a:cubicBezTo>
                    <a:pt x="304800" y="1335349"/>
                    <a:pt x="609600" y="1825841"/>
                    <a:pt x="914400" y="1705992"/>
                  </a:cubicBezTo>
                  <a:cubicBezTo>
                    <a:pt x="1219200" y="1586144"/>
                    <a:pt x="1524000" y="127247"/>
                    <a:pt x="1828800" y="125767"/>
                  </a:cubicBezTo>
                  <a:cubicBezTo>
                    <a:pt x="2133600" y="124287"/>
                    <a:pt x="2438400" y="1697114"/>
                    <a:pt x="2743200" y="1697114"/>
                  </a:cubicBezTo>
                  <a:cubicBezTo>
                    <a:pt x="3048000" y="1697114"/>
                    <a:pt x="3352800" y="127246"/>
                    <a:pt x="3657600" y="125767"/>
                  </a:cubicBezTo>
                  <a:cubicBezTo>
                    <a:pt x="3962400" y="124288"/>
                    <a:pt x="4267200" y="1688237"/>
                    <a:pt x="4572000" y="1688237"/>
                  </a:cubicBezTo>
                  <a:cubicBezTo>
                    <a:pt x="4876800" y="1688237"/>
                    <a:pt x="5246703" y="251534"/>
                    <a:pt x="5486400" y="125767"/>
                  </a:cubicBezTo>
                  <a:cubicBezTo>
                    <a:pt x="5726097" y="0"/>
                    <a:pt x="5831150" y="883328"/>
                    <a:pt x="6010183" y="933635"/>
                  </a:cubicBezTo>
                </a:path>
              </a:pathLst>
            </a:cu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1D4CB8FA-53AD-4707-8946-013AD6CD8DF2}"/>
                </a:ext>
              </a:extLst>
            </p:cNvPr>
            <p:cNvCxnSpPr/>
            <p:nvPr/>
          </p:nvCxnSpPr>
          <p:spPr>
            <a:xfrm flipH="1">
              <a:off x="2984553" y="4913511"/>
              <a:ext cx="3" cy="16491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26B647A-95C7-44EE-AEC0-1AC32D1C635D}"/>
                </a:ext>
              </a:extLst>
            </p:cNvPr>
            <p:cNvSpPr txBox="1"/>
            <p:nvPr/>
          </p:nvSpPr>
          <p:spPr>
            <a:xfrm>
              <a:off x="2114921" y="4363621"/>
              <a:ext cx="838459" cy="278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Variable Rate 2</a:t>
              </a:r>
            </a:p>
          </p:txBody>
        </p:sp>
      </p:grpSp>
      <p:sp>
        <p:nvSpPr>
          <p:cNvPr id="46" name="Multiply 10">
            <a:extLst>
              <a:ext uri="{FF2B5EF4-FFF2-40B4-BE49-F238E27FC236}">
                <a16:creationId xmlns:a16="http://schemas.microsoft.com/office/drawing/2014/main" id="{215B79E3-D6FC-4B28-8B5C-6FCD9A8E13E7}"/>
              </a:ext>
            </a:extLst>
          </p:cNvPr>
          <p:cNvSpPr>
            <a:spLocks noChangeAspect="1"/>
          </p:cNvSpPr>
          <p:nvPr/>
        </p:nvSpPr>
        <p:spPr>
          <a:xfrm>
            <a:off x="4705146" y="3352772"/>
            <a:ext cx="1371600" cy="1368444"/>
          </a:xfrm>
          <a:prstGeom prst="mathMultiply">
            <a:avLst>
              <a:gd name="adj1" fmla="val 1346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Multiply 34">
            <a:extLst>
              <a:ext uri="{FF2B5EF4-FFF2-40B4-BE49-F238E27FC236}">
                <a16:creationId xmlns:a16="http://schemas.microsoft.com/office/drawing/2014/main" id="{DF60F70D-33D8-44D3-B15E-28716EA9DFED}"/>
              </a:ext>
            </a:extLst>
          </p:cNvPr>
          <p:cNvSpPr>
            <a:spLocks noChangeAspect="1"/>
          </p:cNvSpPr>
          <p:nvPr/>
        </p:nvSpPr>
        <p:spPr>
          <a:xfrm>
            <a:off x="2622326" y="3884970"/>
            <a:ext cx="1371600" cy="1368444"/>
          </a:xfrm>
          <a:prstGeom prst="mathMultiply">
            <a:avLst>
              <a:gd name="adj1" fmla="val 13461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586CD00E-387A-4C64-9760-8A040B2339A4}"/>
              </a:ext>
            </a:extLst>
          </p:cNvPr>
          <p:cNvSpPr/>
          <p:nvPr/>
        </p:nvSpPr>
        <p:spPr>
          <a:xfrm>
            <a:off x="4476547" y="3284218"/>
            <a:ext cx="1801766" cy="359683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1E8985-0059-4B5E-B9F3-E34209D83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61" y="3059166"/>
            <a:ext cx="844854" cy="84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3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FFFC8DB-2081-4588-97F9-4AB1C810BC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33169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4958" y="3200207"/>
            <a:ext cx="7772400" cy="311624"/>
          </a:xfrm>
        </p:spPr>
        <p:txBody>
          <a:bodyPr/>
          <a:lstStyle/>
          <a:p>
            <a:r>
              <a:rPr lang="en-US" dirty="0"/>
              <a:t>1. Market Update</a:t>
            </a:r>
          </a:p>
        </p:txBody>
      </p:sp>
    </p:spTree>
    <p:extLst>
      <p:ext uri="{BB962C8B-B14F-4D97-AF65-F5344CB8AC3E}">
        <p14:creationId xmlns:p14="http://schemas.microsoft.com/office/powerpoint/2010/main" val="8982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YieldCurveChart">
            <a:extLst>
              <a:ext uri="{FF2B5EF4-FFF2-40B4-BE49-F238E27FC236}">
                <a16:creationId xmlns:a16="http://schemas.microsoft.com/office/drawing/2014/main" id="{7CD62707-5EFC-09A0-9B96-CA9724C981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194706"/>
              </p:ext>
            </p:extLst>
          </p:nvPr>
        </p:nvGraphicFramePr>
        <p:xfrm>
          <a:off x="243282" y="3095538"/>
          <a:ext cx="6002784" cy="317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58E61E9B-E210-48E4-8F44-DEFFBB189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4" y="1006090"/>
            <a:ext cx="8243187" cy="186974"/>
          </a:xfrm>
        </p:spPr>
        <p:txBody>
          <a:bodyPr wrap="square" anchor="t">
            <a:noAutofit/>
          </a:bodyPr>
          <a:lstStyle/>
          <a:p>
            <a:r>
              <a:rPr lang="en-US" sz="1800" dirty="0"/>
              <a:t>Tax Exempt Yield Curve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31E35E7-B663-4AA3-B18F-7A403E89E9A5}"/>
              </a:ext>
            </a:extLst>
          </p:cNvPr>
          <p:cNvSpPr txBox="1">
            <a:spLocks/>
          </p:cNvSpPr>
          <p:nvPr/>
        </p:nvSpPr>
        <p:spPr>
          <a:xfrm>
            <a:off x="450850" y="1510744"/>
            <a:ext cx="8229600" cy="4549819"/>
          </a:xfrm>
          <a:prstGeom prst="rect">
            <a:avLst/>
          </a:prstGeom>
        </p:spPr>
        <p:txBody>
          <a:bodyPr/>
          <a:lstStyle>
            <a:lvl1pPr marL="169069" indent="-16906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298847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427435" indent="-128588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557213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685800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/>
            <a:r>
              <a:rPr lang="en-US" sz="1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Inflationary pressure and the Federal Open Market Committee (FOMC) rate hikes increased interest rates over the last year: </a:t>
            </a:r>
          </a:p>
          <a:p>
            <a:pPr marL="461963" lvl="1" indent="-234950"/>
            <a:r>
              <a:rPr lang="en-US" sz="1400" dirty="0"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Tax exempt rates are up 222 basis points (bps) on the short end of the curve </a:t>
            </a:r>
          </a:p>
          <a:p>
            <a:pPr marL="461963" lvl="1" indent="-234950"/>
            <a:r>
              <a:rPr lang="en-US" sz="1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sz="1400" dirty="0"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ong-term </a:t>
            </a:r>
            <a:r>
              <a:rPr lang="en-US" sz="1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rates are up 164 </a:t>
            </a:r>
            <a:r>
              <a:rPr lang="en-US" sz="1400" dirty="0">
                <a:solidFill>
                  <a:schemeClr val="tx1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bps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CED7A2-EA61-328D-5DEF-772243034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6066" y="2417694"/>
            <a:ext cx="2434384" cy="437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9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D374CA-CA50-D885-E191-5627441DE4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276"/>
          <a:stretch/>
        </p:blipFill>
        <p:spPr>
          <a:xfrm>
            <a:off x="914400" y="2845654"/>
            <a:ext cx="7417343" cy="3479646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B6EBF0-F70B-8B0E-9777-8F06B3C196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1487" y="1464818"/>
            <a:ext cx="8337405" cy="1288556"/>
          </a:xfrm>
        </p:spPr>
        <p:txBody>
          <a:bodyPr>
            <a:normAutofit fontScale="92500"/>
          </a:bodyPr>
          <a:lstStyle/>
          <a:p>
            <a:r>
              <a:rPr lang="en-US" sz="1400" dirty="0"/>
              <a:t>Taxable rates have increased faster than tax exempt rates</a:t>
            </a:r>
          </a:p>
          <a:p>
            <a:pPr lvl="2"/>
            <a:r>
              <a:rPr lang="en-US" sz="1400" dirty="0"/>
              <a:t>Increased taxable rates decreases the cost to terminate the interest rate swaps</a:t>
            </a:r>
          </a:p>
          <a:p>
            <a:r>
              <a:rPr lang="en-US" sz="1400" dirty="0"/>
              <a:t>Simultaneously, STA can issue tax-exempt fixed rate bonds to replace the swaps and variable rate bonds</a:t>
            </a:r>
          </a:p>
          <a:p>
            <a:pPr lvl="1"/>
            <a:r>
              <a:rPr lang="en-US" sz="1400" dirty="0"/>
              <a:t>Tax-exempt rates are relatively attractive compared to taxable rates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922EA2-944C-EBDB-3CF2-2E070F96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5" y="1006090"/>
            <a:ext cx="8251450" cy="249299"/>
          </a:xfrm>
        </p:spPr>
        <p:txBody>
          <a:bodyPr/>
          <a:lstStyle/>
          <a:p>
            <a:r>
              <a:rPr lang="en-US" sz="1800" dirty="0"/>
              <a:t>10-Year Interest Rates – Taxable &amp; Tax Exempt</a:t>
            </a:r>
          </a:p>
        </p:txBody>
      </p:sp>
    </p:spTree>
    <p:extLst>
      <p:ext uri="{BB962C8B-B14F-4D97-AF65-F5344CB8AC3E}">
        <p14:creationId xmlns:p14="http://schemas.microsoft.com/office/powerpoint/2010/main" val="21501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573571-AEE0-A731-7AED-35958E954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86" y="2784485"/>
            <a:ext cx="6645681" cy="3597873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B6EBF0-F70B-8B0E-9777-8F06B3C196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1487" y="1420428"/>
            <a:ext cx="8337405" cy="1288556"/>
          </a:xfrm>
        </p:spPr>
        <p:txBody>
          <a:bodyPr>
            <a:normAutofit/>
          </a:bodyPr>
          <a:lstStyle/>
          <a:p>
            <a:r>
              <a:rPr lang="en-US" sz="1400" dirty="0"/>
              <a:t>The cost to terminate STA’s interest rate swaps is currently near the low-point compared to the last five years</a:t>
            </a:r>
          </a:p>
          <a:p>
            <a:pPr lvl="1"/>
            <a:r>
              <a:rPr lang="en-US" sz="1400" dirty="0"/>
              <a:t>Termination costs reached $140 million during the low-rate period of the pandemic and are now approximately $34 million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922EA2-944C-EBDB-3CF2-2E070F96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5" y="1006090"/>
            <a:ext cx="8251450" cy="249299"/>
          </a:xfrm>
        </p:spPr>
        <p:txBody>
          <a:bodyPr/>
          <a:lstStyle/>
          <a:p>
            <a:r>
              <a:rPr lang="en-US" sz="1800" dirty="0"/>
              <a:t>Swap Termination Costs Have Decreased in Recent Months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876E4C-7BD5-27D8-1935-A38C1AA66D44}"/>
              </a:ext>
            </a:extLst>
          </p:cNvPr>
          <p:cNvSpPr/>
          <p:nvPr/>
        </p:nvSpPr>
        <p:spPr>
          <a:xfrm rot="16200000">
            <a:off x="7124085" y="3200080"/>
            <a:ext cx="550416" cy="11629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000" dirty="0">
                <a:latin typeface="Arial Regular" charset="0"/>
                <a:ea typeface="Arial Regular" charset="0"/>
                <a:cs typeface="Arial Regular" charset="0"/>
              </a:rPr>
              <a:t>Current Termination cost = $34.0M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5D80D5-BB9B-CA19-EEF5-8E8C581E734D}"/>
              </a:ext>
            </a:extLst>
          </p:cNvPr>
          <p:cNvCxnSpPr>
            <a:cxnSpLocks/>
          </p:cNvCxnSpPr>
          <p:nvPr/>
        </p:nvCxnSpPr>
        <p:spPr>
          <a:xfrm>
            <a:off x="7500450" y="4094525"/>
            <a:ext cx="0" cy="132493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08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48224E-EEB3-4247-8951-3E77F71796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 Overview of Debt Profile</a:t>
            </a:r>
          </a:p>
        </p:txBody>
      </p:sp>
    </p:spTree>
    <p:extLst>
      <p:ext uri="{BB962C8B-B14F-4D97-AF65-F5344CB8AC3E}">
        <p14:creationId xmlns:p14="http://schemas.microsoft.com/office/powerpoint/2010/main" val="131226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59694D-4FD1-4DB3-BC7C-4479FE291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984294"/>
            <a:ext cx="8154632" cy="249299"/>
          </a:xfrm>
        </p:spPr>
        <p:txBody>
          <a:bodyPr/>
          <a:lstStyle/>
          <a:p>
            <a:r>
              <a:rPr lang="en-US" sz="1800" dirty="0"/>
              <a:t>Current Debt Portfolio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B50E8-7E8C-479D-9A48-62BDBEDA77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6518" y="1302091"/>
            <a:ext cx="8229600" cy="4549819"/>
          </a:xfrm>
        </p:spPr>
        <p:txBody>
          <a:bodyPr/>
          <a:lstStyle/>
          <a:p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STA has outstanding debt in the par amount of $342.5 million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 The Authority’s three swaps have a market valuation of ($34.01 million)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None of the swaps have a collateral posting requirement and all swaps have performed as anticipated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6D4966-F37F-4800-878F-C4C8BEA2B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882" y="1618764"/>
            <a:ext cx="7681941" cy="1958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80E85E-A10E-9690-5A9E-FBEF58E985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881" y="4253219"/>
            <a:ext cx="7934999" cy="208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65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6870F7-8487-4E27-ACD0-D8055042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86" y="1006090"/>
            <a:ext cx="8154632" cy="249299"/>
          </a:xfrm>
        </p:spPr>
        <p:txBody>
          <a:bodyPr/>
          <a:lstStyle/>
          <a:p>
            <a:r>
              <a:rPr lang="en-US" sz="1800" dirty="0"/>
              <a:t>Total Cost on Interest Rate Swap and Bonds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F2188613-4701-4A49-816C-45A18F72A23E}"/>
              </a:ext>
            </a:extLst>
          </p:cNvPr>
          <p:cNvSpPr txBox="1">
            <a:spLocks/>
          </p:cNvSpPr>
          <p:nvPr/>
        </p:nvSpPr>
        <p:spPr>
          <a:xfrm>
            <a:off x="532895" y="1537196"/>
            <a:ext cx="7991814" cy="555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169069" indent="-16906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SzPct val="90000"/>
              <a:buFont typeface="Wingdings 2" panose="05020102010507070707" pitchFamily="18" charset="2"/>
              <a:buChar char="Ã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298847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Soleil" charset="0"/>
                <a:cs typeface="Soleil" charset="0"/>
              </a:defRPr>
            </a:lvl2pPr>
            <a:lvl3pPr marL="427435" indent="-128588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3pPr>
            <a:lvl4pPr marL="557213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4pPr>
            <a:lvl5pPr marL="685800" indent="-129779" algn="l" defTabSz="6858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900" kern="1200" baseline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STA’s all-in cost of capital on the interest rate swaps is 4.06%, including all ancillary fees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9189C36-BD1B-4EE8-9D69-244005DD5D8D}"/>
              </a:ext>
            </a:extLst>
          </p:cNvPr>
          <p:cNvGraphicFramePr>
            <a:graphicFrameLocks noGrp="1"/>
          </p:cNvGraphicFramePr>
          <p:nvPr/>
        </p:nvGraphicFramePr>
        <p:xfrm>
          <a:off x="2008938" y="2288059"/>
          <a:ext cx="4443980" cy="2259131"/>
        </p:xfrm>
        <a:graphic>
          <a:graphicData uri="http://schemas.openxmlformats.org/drawingml/2006/table">
            <a:tbl>
              <a:tblPr firstRow="1" lastRow="1">
                <a:tableStyleId>{21E4AEA4-8DFA-4A89-87EB-49C32662AFE0}</a:tableStyleId>
              </a:tblPr>
              <a:tblGrid>
                <a:gridCol w="3353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0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Cost of Interest Rate Swap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 Pays</a:t>
                      </a:r>
                      <a:endParaRPr lang="en-US" sz="1400" b="1" i="1" u="none" strike="noStrike" baseline="300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Swap Fixed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 to Remarketing Agents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Fees</a:t>
                      </a:r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Liquidity</a:t>
                      </a:r>
                      <a:r>
                        <a:rPr lang="en-US" sz="140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Providers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 STA Bond/Swap Differential</a:t>
                      </a:r>
                    </a:p>
                  </a:txBody>
                  <a:tcPr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(0.10%)</a:t>
                      </a:r>
                    </a:p>
                  </a:txBody>
                  <a:tcPr marL="10870" marR="10870" marT="1087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30448"/>
                  </a:ext>
                </a:extLst>
              </a:tr>
              <a:tr h="32273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in Cost: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10870" marT="1087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4.06%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70" marR="10870" marT="1087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527395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Group Presentation FINAL">
  <a:themeElements>
    <a:clrScheme name="PFM Branding Colors">
      <a:dk1>
        <a:srgbClr val="000000"/>
      </a:dk1>
      <a:lt1>
        <a:srgbClr val="FFFFFF"/>
      </a:lt1>
      <a:dk2>
        <a:srgbClr val="373637"/>
      </a:dk2>
      <a:lt2>
        <a:srgbClr val="FFFFFF"/>
      </a:lt2>
      <a:accent1>
        <a:srgbClr val="C7B8A4"/>
      </a:accent1>
      <a:accent2>
        <a:srgbClr val="3E6BB3"/>
      </a:accent2>
      <a:accent3>
        <a:srgbClr val="FFD051"/>
      </a:accent3>
      <a:accent4>
        <a:srgbClr val="F49B48"/>
      </a:accent4>
      <a:accent5>
        <a:srgbClr val="E97162"/>
      </a:accent5>
      <a:accent6>
        <a:srgbClr val="4BB370"/>
      </a:accent6>
      <a:hlink>
        <a:srgbClr val="3E6BB3"/>
      </a:hlink>
      <a:folHlink>
        <a:srgbClr val="878587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vert="vert" rtlCol="0" anchor="ctr"/>
      <a:lstStyle>
        <a:defPPr algn="ctr">
          <a:defRPr sz="1000" dirty="0">
            <a:latin typeface="Arial Regular" charset="0"/>
            <a:ea typeface="Arial Regular" charset="0"/>
            <a:cs typeface="Arial Regular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 cap="rnd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000" dirty="0" smtClean="0">
            <a:ea typeface="Soleil" charset="0"/>
            <a:cs typeface="Solei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mall Group Presentation FINAL" id="{69F0258E-6534-4667-BC8F-35DFDE515FB0}" vid="{B25FED1D-6C14-4C16-B6B1-7422CC12AC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FM Branding Colors">
    <a:dk1>
      <a:srgbClr val="000000"/>
    </a:dk1>
    <a:lt1>
      <a:srgbClr val="FFFFFF"/>
    </a:lt1>
    <a:dk2>
      <a:srgbClr val="373637"/>
    </a:dk2>
    <a:lt2>
      <a:srgbClr val="FFFFFF"/>
    </a:lt2>
    <a:accent1>
      <a:srgbClr val="C7B8A4"/>
    </a:accent1>
    <a:accent2>
      <a:srgbClr val="3E6BB3"/>
    </a:accent2>
    <a:accent3>
      <a:srgbClr val="FFD051"/>
    </a:accent3>
    <a:accent4>
      <a:srgbClr val="F49B48"/>
    </a:accent4>
    <a:accent5>
      <a:srgbClr val="E97162"/>
    </a:accent5>
    <a:accent6>
      <a:srgbClr val="4BB370"/>
    </a:accent6>
    <a:hlink>
      <a:srgbClr val="3E6BB3"/>
    </a:hlink>
    <a:folHlink>
      <a:srgbClr val="878587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D20838EBF2FB42837130A4AEE42CF2" ma:contentTypeVersion="16" ma:contentTypeDescription="Create a new document." ma:contentTypeScope="" ma:versionID="29fd11891911f1fda2aaefb0895bf490">
  <xsd:schema xmlns:xsd="http://www.w3.org/2001/XMLSchema" xmlns:xs="http://www.w3.org/2001/XMLSchema" xmlns:p="http://schemas.microsoft.com/office/2006/metadata/properties" xmlns:ns2="8f98bae5-a605-4eed-a871-1ef8b53b6521" xmlns:ns3="d612c6d0-d459-443a-b239-e989686eeb22" targetNamespace="http://schemas.microsoft.com/office/2006/metadata/properties" ma:root="true" ma:fieldsID="97cf66b42e8791170fe79320efb0e682" ns2:_="" ns3:_="">
    <xsd:import namespace="8f98bae5-a605-4eed-a871-1ef8b53b6521"/>
    <xsd:import namespace="d612c6d0-d459-443a-b239-e989686eeb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8bae5-a605-4eed-a871-1ef8b53b6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74a9f3f-c33f-43ed-8ee9-80d136ec9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c6d0-d459-443a-b239-e989686eeb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e05a909-feee-4072-9d34-15c14fed7c71}" ma:internalName="TaxCatchAll" ma:showField="CatchAllData" ma:web="d612c6d0-d459-443a-b239-e989686eeb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A68AC0-ADD7-48D6-8793-3A73EDBB8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98bae5-a605-4eed-a871-1ef8b53b6521"/>
    <ds:schemaRef ds:uri="d612c6d0-d459-443a-b239-e989686ee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39DBBF-DE80-430B-B143-210871241B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Group Presentation FINAL</Template>
  <TotalTime>35229</TotalTime>
  <Words>906</Words>
  <Application>Microsoft Office PowerPoint</Application>
  <PresentationFormat>On-screen Show (4:3)</PresentationFormat>
  <Paragraphs>132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Regular</vt:lpstr>
      <vt:lpstr>Calibri</vt:lpstr>
      <vt:lpstr>Georgia</vt:lpstr>
      <vt:lpstr>Wingdings 2</vt:lpstr>
      <vt:lpstr>Small Group Presentation FINAL</vt:lpstr>
      <vt:lpstr>Sacramento Transportation Authority</vt:lpstr>
      <vt:lpstr>Table of Contents</vt:lpstr>
      <vt:lpstr>1. Market Update</vt:lpstr>
      <vt:lpstr>Tax Exempt Yield Curve </vt:lpstr>
      <vt:lpstr>10-Year Interest Rates – Taxable &amp; Tax Exempt</vt:lpstr>
      <vt:lpstr>Swap Termination Costs Have Decreased in Recent Months</vt:lpstr>
      <vt:lpstr>2. Overview of Debt Profile</vt:lpstr>
      <vt:lpstr>Current Debt Portfolio</vt:lpstr>
      <vt:lpstr>Total Cost on Interest Rate Swap and Bonds</vt:lpstr>
      <vt:lpstr>Debt Service Coverage Ratio</vt:lpstr>
      <vt:lpstr>3. Potential Swap Refunding</vt:lpstr>
      <vt:lpstr>Potential Refunding of Interest Rate Swaps and Variable Rate Bonds</vt:lpstr>
      <vt:lpstr>Swap Termination &amp; Refunding Results</vt:lpstr>
      <vt:lpstr>Future Bonds Refunding</vt:lpstr>
      <vt:lpstr>Future Bonds Refunding – Breakeven Even Analysis</vt:lpstr>
      <vt:lpstr>4. Next Steps</vt:lpstr>
      <vt:lpstr>Next Steps</vt:lpstr>
      <vt:lpstr>Appendix  </vt:lpstr>
      <vt:lpstr>Interest Rate Swap Overview</vt:lpstr>
      <vt:lpstr>Interest Rate Swap Overview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Mexico Finance Authority</dc:title>
  <dc:creator>Alex Qin</dc:creator>
  <cp:lastModifiedBy>Peter Shellenberger</cp:lastModifiedBy>
  <cp:revision>227</cp:revision>
  <dcterms:created xsi:type="dcterms:W3CDTF">2021-10-01T00:00:31Z</dcterms:created>
  <dcterms:modified xsi:type="dcterms:W3CDTF">2023-03-08T00:17:23Z</dcterms:modified>
</cp:coreProperties>
</file>