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56" r:id="rId5"/>
    <p:sldId id="257" r:id="rId6"/>
    <p:sldId id="258" r:id="rId7"/>
    <p:sldId id="265" r:id="rId8"/>
    <p:sldId id="269" r:id="rId9"/>
    <p:sldId id="27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A39DC85-2880-40E1-8653-CF026B15D497}">
          <p14:sldIdLst>
            <p14:sldId id="256"/>
            <p14:sldId id="257"/>
            <p14:sldId id="258"/>
            <p14:sldId id="265"/>
          </p14:sldIdLst>
        </p14:section>
        <p14:section name="Untitled Section" id="{1D73C0A1-4E66-47A4-A5A5-08A7FF454637}">
          <p14:sldIdLst>
            <p14:sldId id="269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BD59B0-178D-D9B8-6701-8E557122B75B}" name="Jennifer Doll" initials="JD" userId="S::jennifer@sacta.org::3e6dc714-053a-4d25-81b8-b813f503905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A7DE"/>
    <a:srgbClr val="263C74"/>
    <a:srgbClr val="DBE1E9"/>
    <a:srgbClr val="DFE5E5"/>
    <a:srgbClr val="DFE7E9"/>
    <a:srgbClr val="E5E8E5"/>
    <a:srgbClr val="DAE2E3"/>
    <a:srgbClr val="D5DDDB"/>
    <a:srgbClr val="D3D9D9"/>
    <a:srgbClr val="213D7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7AC31A-A8EF-4EE1-8224-02B14F7DF56B}" v="77" dt="2025-03-20T18:31:42.3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stin Purinton" userId="89a6b85a-7965-44b2-9d2f-894320469121" providerId="ADAL" clId="{A27AC31A-A8EF-4EE1-8224-02B14F7DF56B}"/>
    <pc:docChg chg="undo redo custSel addSld delSld modSld modMainMaster addSection delSection modSection">
      <pc:chgData name="Dustin Purinton" userId="89a6b85a-7965-44b2-9d2f-894320469121" providerId="ADAL" clId="{A27AC31A-A8EF-4EE1-8224-02B14F7DF56B}" dt="2025-03-26T22:49:26.278" v="489" actId="6549"/>
      <pc:docMkLst>
        <pc:docMk/>
      </pc:docMkLst>
      <pc:sldChg chg="modSp mod">
        <pc:chgData name="Dustin Purinton" userId="89a6b85a-7965-44b2-9d2f-894320469121" providerId="ADAL" clId="{A27AC31A-A8EF-4EE1-8224-02B14F7DF56B}" dt="2025-03-26T22:49:26.278" v="489" actId="6549"/>
        <pc:sldMkLst>
          <pc:docMk/>
          <pc:sldMk cId="4146641091" sldId="256"/>
        </pc:sldMkLst>
        <pc:spChg chg="mod">
          <ac:chgData name="Dustin Purinton" userId="89a6b85a-7965-44b2-9d2f-894320469121" providerId="ADAL" clId="{A27AC31A-A8EF-4EE1-8224-02B14F7DF56B}" dt="2025-03-20T18:23:21.539" v="36"/>
          <ac:spMkLst>
            <pc:docMk/>
            <pc:sldMk cId="4146641091" sldId="256"/>
            <ac:spMk id="2" creationId="{389177E2-0CC9-EE09-5C7C-1661474F1224}"/>
          </ac:spMkLst>
        </pc:spChg>
        <pc:spChg chg="mod">
          <ac:chgData name="Dustin Purinton" userId="89a6b85a-7965-44b2-9d2f-894320469121" providerId="ADAL" clId="{A27AC31A-A8EF-4EE1-8224-02B14F7DF56B}" dt="2025-03-26T22:49:26.278" v="489" actId="6549"/>
          <ac:spMkLst>
            <pc:docMk/>
            <pc:sldMk cId="4146641091" sldId="256"/>
            <ac:spMk id="3" creationId="{0F31E42F-4A75-18B6-63CE-F439A31EED0E}"/>
          </ac:spMkLst>
        </pc:spChg>
      </pc:sldChg>
      <pc:sldChg chg="addSp delSp modSp mod">
        <pc:chgData name="Dustin Purinton" userId="89a6b85a-7965-44b2-9d2f-894320469121" providerId="ADAL" clId="{A27AC31A-A8EF-4EE1-8224-02B14F7DF56B}" dt="2025-03-20T18:25:40.221" v="234" actId="27918"/>
        <pc:sldMkLst>
          <pc:docMk/>
          <pc:sldMk cId="4158787748" sldId="257"/>
        </pc:sldMkLst>
        <pc:graphicFrameChg chg="add mod">
          <ac:chgData name="Dustin Purinton" userId="89a6b85a-7965-44b2-9d2f-894320469121" providerId="ADAL" clId="{A27AC31A-A8EF-4EE1-8224-02B14F7DF56B}" dt="2025-03-20T18:25:35.443" v="216" actId="20577"/>
          <ac:graphicFrameMkLst>
            <pc:docMk/>
            <pc:sldMk cId="4158787748" sldId="257"/>
            <ac:graphicFrameMk id="4" creationId="{8CF67EB7-2FA9-40A1-46D1-3A9D618A3DE1}"/>
          </ac:graphicFrameMkLst>
        </pc:graphicFrameChg>
      </pc:sldChg>
      <pc:sldChg chg="addSp delSp modSp mod">
        <pc:chgData name="Dustin Purinton" userId="89a6b85a-7965-44b2-9d2f-894320469121" providerId="ADAL" clId="{A27AC31A-A8EF-4EE1-8224-02B14F7DF56B}" dt="2025-03-20T18:31:36.937" v="480" actId="20577"/>
        <pc:sldMkLst>
          <pc:docMk/>
          <pc:sldMk cId="1297548684" sldId="258"/>
        </pc:sldMkLst>
        <pc:graphicFrameChg chg="add mod">
          <ac:chgData name="Dustin Purinton" userId="89a6b85a-7965-44b2-9d2f-894320469121" providerId="ADAL" clId="{A27AC31A-A8EF-4EE1-8224-02B14F7DF56B}" dt="2025-03-20T18:31:36.937" v="480" actId="20577"/>
          <ac:graphicFrameMkLst>
            <pc:docMk/>
            <pc:sldMk cId="1297548684" sldId="258"/>
            <ac:graphicFrameMk id="4" creationId="{33961297-0EF6-928C-A71D-C09D31640BE6}"/>
          </ac:graphicFrameMkLst>
        </pc:graphicFrameChg>
      </pc:sldChg>
      <pc:sldChg chg="del">
        <pc:chgData name="Dustin Purinton" userId="89a6b85a-7965-44b2-9d2f-894320469121" providerId="ADAL" clId="{A27AC31A-A8EF-4EE1-8224-02B14F7DF56B}" dt="2025-03-20T18:26:03.758" v="241" actId="47"/>
        <pc:sldMkLst>
          <pc:docMk/>
          <pc:sldMk cId="2695494678" sldId="260"/>
        </pc:sldMkLst>
      </pc:sldChg>
      <pc:sldChg chg="add del">
        <pc:chgData name="Dustin Purinton" userId="89a6b85a-7965-44b2-9d2f-894320469121" providerId="ADAL" clId="{A27AC31A-A8EF-4EE1-8224-02B14F7DF56B}" dt="2025-03-20T18:29:09.446" v="256" actId="2696"/>
        <pc:sldMkLst>
          <pc:docMk/>
          <pc:sldMk cId="769122644" sldId="262"/>
        </pc:sldMkLst>
      </pc:sldChg>
      <pc:sldChg chg="modSp add del mod">
        <pc:chgData name="Dustin Purinton" userId="89a6b85a-7965-44b2-9d2f-894320469121" providerId="ADAL" clId="{A27AC31A-A8EF-4EE1-8224-02B14F7DF56B}" dt="2025-03-20T18:29:06.828" v="253" actId="2696"/>
        <pc:sldMkLst>
          <pc:docMk/>
          <pc:sldMk cId="968844307" sldId="263"/>
        </pc:sldMkLst>
      </pc:sldChg>
      <pc:sldChg chg="add del">
        <pc:chgData name="Dustin Purinton" userId="89a6b85a-7965-44b2-9d2f-894320469121" providerId="ADAL" clId="{A27AC31A-A8EF-4EE1-8224-02B14F7DF56B}" dt="2025-03-20T18:29:10.455" v="257" actId="2696"/>
        <pc:sldMkLst>
          <pc:docMk/>
          <pc:sldMk cId="1921019058" sldId="264"/>
        </pc:sldMkLst>
      </pc:sldChg>
      <pc:sldChg chg="addSp delSp modSp mod">
        <pc:chgData name="Dustin Purinton" userId="89a6b85a-7965-44b2-9d2f-894320469121" providerId="ADAL" clId="{A27AC31A-A8EF-4EE1-8224-02B14F7DF56B}" dt="2025-03-20T18:31:42.324" v="488" actId="20577"/>
        <pc:sldMkLst>
          <pc:docMk/>
          <pc:sldMk cId="1649536907" sldId="265"/>
        </pc:sldMkLst>
        <pc:graphicFrameChg chg="add mod">
          <ac:chgData name="Dustin Purinton" userId="89a6b85a-7965-44b2-9d2f-894320469121" providerId="ADAL" clId="{A27AC31A-A8EF-4EE1-8224-02B14F7DF56B}" dt="2025-03-20T18:31:42.324" v="488" actId="20577"/>
          <ac:graphicFrameMkLst>
            <pc:docMk/>
            <pc:sldMk cId="1649536907" sldId="265"/>
            <ac:graphicFrameMk id="4" creationId="{CE5B5F5D-3A14-72A8-BBEC-A414119D1141}"/>
          </ac:graphicFrameMkLst>
        </pc:graphicFrameChg>
      </pc:sldChg>
      <pc:sldChg chg="add del">
        <pc:chgData name="Dustin Purinton" userId="89a6b85a-7965-44b2-9d2f-894320469121" providerId="ADAL" clId="{A27AC31A-A8EF-4EE1-8224-02B14F7DF56B}" dt="2025-03-20T18:29:08.035" v="254" actId="2696"/>
        <pc:sldMkLst>
          <pc:docMk/>
          <pc:sldMk cId="3883220416" sldId="267"/>
        </pc:sldMkLst>
      </pc:sldChg>
      <pc:sldChg chg="add del">
        <pc:chgData name="Dustin Purinton" userId="89a6b85a-7965-44b2-9d2f-894320469121" providerId="ADAL" clId="{A27AC31A-A8EF-4EE1-8224-02B14F7DF56B}" dt="2025-03-20T18:29:08.978" v="255" actId="2696"/>
        <pc:sldMkLst>
          <pc:docMk/>
          <pc:sldMk cId="338127388" sldId="268"/>
        </pc:sldMkLst>
      </pc:sldChg>
      <pc:sldChg chg="delSp modSp add del mod">
        <pc:chgData name="Dustin Purinton" userId="89a6b85a-7965-44b2-9d2f-894320469121" providerId="ADAL" clId="{A27AC31A-A8EF-4EE1-8224-02B14F7DF56B}" dt="2025-03-20T18:31:11.535" v="472" actId="14100"/>
        <pc:sldMkLst>
          <pc:docMk/>
          <pc:sldMk cId="339234822" sldId="269"/>
        </pc:sldMkLst>
        <pc:spChg chg="mod">
          <ac:chgData name="Dustin Purinton" userId="89a6b85a-7965-44b2-9d2f-894320469121" providerId="ADAL" clId="{A27AC31A-A8EF-4EE1-8224-02B14F7DF56B}" dt="2025-03-20T18:29:19.100" v="273" actId="20577"/>
          <ac:spMkLst>
            <pc:docMk/>
            <pc:sldMk cId="339234822" sldId="269"/>
            <ac:spMk id="2" creationId="{CCB193E6-3008-970E-2EDD-CF3ECDEFB2F9}"/>
          </ac:spMkLst>
        </pc:spChg>
        <pc:spChg chg="mod">
          <ac:chgData name="Dustin Purinton" userId="89a6b85a-7965-44b2-9d2f-894320469121" providerId="ADAL" clId="{A27AC31A-A8EF-4EE1-8224-02B14F7DF56B}" dt="2025-03-20T18:31:11.535" v="472" actId="14100"/>
          <ac:spMkLst>
            <pc:docMk/>
            <pc:sldMk cId="339234822" sldId="269"/>
            <ac:spMk id="3" creationId="{DE1A3135-427F-0EAB-8B45-74EA64B76974}"/>
          </ac:spMkLst>
        </pc:spChg>
      </pc:sldChg>
      <pc:sldChg chg="del">
        <pc:chgData name="Dustin Purinton" userId="89a6b85a-7965-44b2-9d2f-894320469121" providerId="ADAL" clId="{A27AC31A-A8EF-4EE1-8224-02B14F7DF56B}" dt="2025-03-20T18:26:02.514" v="240" actId="47"/>
        <pc:sldMkLst>
          <pc:docMk/>
          <pc:sldMk cId="826397397" sldId="270"/>
        </pc:sldMkLst>
      </pc:sldChg>
      <pc:sldChg chg="del">
        <pc:chgData name="Dustin Purinton" userId="89a6b85a-7965-44b2-9d2f-894320469121" providerId="ADAL" clId="{A27AC31A-A8EF-4EE1-8224-02B14F7DF56B}" dt="2025-03-20T18:24:22.156" v="107" actId="2696"/>
        <pc:sldMkLst>
          <pc:docMk/>
          <pc:sldMk cId="2062755915" sldId="271"/>
        </pc:sldMkLst>
      </pc:sldChg>
      <pc:sldChg chg="addSp delSp modSp del mod">
        <pc:chgData name="Dustin Purinton" userId="89a6b85a-7965-44b2-9d2f-894320469121" providerId="ADAL" clId="{A27AC31A-A8EF-4EE1-8224-02B14F7DF56B}" dt="2025-03-20T18:26:01.228" v="239" actId="47"/>
        <pc:sldMkLst>
          <pc:docMk/>
          <pc:sldMk cId="270241413" sldId="272"/>
        </pc:sldMkLst>
      </pc:sldChg>
      <pc:sldChg chg="add del">
        <pc:chgData name="Dustin Purinton" userId="89a6b85a-7965-44b2-9d2f-894320469121" providerId="ADAL" clId="{A27AC31A-A8EF-4EE1-8224-02B14F7DF56B}" dt="2025-03-20T18:29:00.428" v="252" actId="2696"/>
        <pc:sldMkLst>
          <pc:docMk/>
          <pc:sldMk cId="2707721532" sldId="273"/>
        </pc:sldMkLst>
      </pc:sldChg>
      <pc:sldMasterChg chg="modSldLayout">
        <pc:chgData name="Dustin Purinton" userId="89a6b85a-7965-44b2-9d2f-894320469121" providerId="ADAL" clId="{A27AC31A-A8EF-4EE1-8224-02B14F7DF56B}" dt="2025-03-20T18:19:14.250" v="35" actId="20577"/>
        <pc:sldMasterMkLst>
          <pc:docMk/>
          <pc:sldMasterMk cId="1682697106" sldId="2147483660"/>
        </pc:sldMasterMkLst>
        <pc:sldLayoutChg chg="modSp mod">
          <pc:chgData name="Dustin Purinton" userId="89a6b85a-7965-44b2-9d2f-894320469121" providerId="ADAL" clId="{A27AC31A-A8EF-4EE1-8224-02B14F7DF56B}" dt="2025-03-20T18:18:47.248" v="25" actId="20577"/>
          <pc:sldLayoutMkLst>
            <pc:docMk/>
            <pc:sldMasterMk cId="1682697106" sldId="2147483660"/>
            <pc:sldLayoutMk cId="2991548855" sldId="2147483661"/>
          </pc:sldLayoutMkLst>
          <pc:spChg chg="mod">
            <ac:chgData name="Dustin Purinton" userId="89a6b85a-7965-44b2-9d2f-894320469121" providerId="ADAL" clId="{A27AC31A-A8EF-4EE1-8224-02B14F7DF56B}" dt="2025-03-20T18:18:32.568" v="0"/>
            <ac:spMkLst>
              <pc:docMk/>
              <pc:sldMasterMk cId="1682697106" sldId="2147483660"/>
              <pc:sldLayoutMk cId="2991548855" sldId="2147483661"/>
              <ac:spMk id="2" creationId="{00000000-0000-0000-0000-000000000000}"/>
            </ac:spMkLst>
          </pc:spChg>
          <pc:spChg chg="mod">
            <ac:chgData name="Dustin Purinton" userId="89a6b85a-7965-44b2-9d2f-894320469121" providerId="ADAL" clId="{A27AC31A-A8EF-4EE1-8224-02B14F7DF56B}" dt="2025-03-20T18:18:47.248" v="25" actId="20577"/>
            <ac:spMkLst>
              <pc:docMk/>
              <pc:sldMasterMk cId="1682697106" sldId="2147483660"/>
              <pc:sldLayoutMk cId="2991548855" sldId="2147483661"/>
              <ac:spMk id="3" creationId="{00000000-0000-0000-0000-000000000000}"/>
            </ac:spMkLst>
          </pc:spChg>
        </pc:sldLayoutChg>
        <pc:sldLayoutChg chg="addSp modSp mod">
          <pc:chgData name="Dustin Purinton" userId="89a6b85a-7965-44b2-9d2f-894320469121" providerId="ADAL" clId="{A27AC31A-A8EF-4EE1-8224-02B14F7DF56B}" dt="2025-03-20T18:19:14.250" v="35" actId="20577"/>
          <pc:sldLayoutMkLst>
            <pc:docMk/>
            <pc:sldMasterMk cId="1682697106" sldId="2147483660"/>
            <pc:sldLayoutMk cId="1009561284" sldId="2147483672"/>
          </pc:sldLayoutMkLst>
          <pc:spChg chg="mod">
            <ac:chgData name="Dustin Purinton" userId="89a6b85a-7965-44b2-9d2f-894320469121" providerId="ADAL" clId="{A27AC31A-A8EF-4EE1-8224-02B14F7DF56B}" dt="2025-03-20T18:19:14.250" v="35" actId="20577"/>
            <ac:spMkLst>
              <pc:docMk/>
              <pc:sldMasterMk cId="1682697106" sldId="2147483660"/>
              <pc:sldLayoutMk cId="1009561284" sldId="2147483672"/>
              <ac:spMk id="2" creationId="{00000000-0000-0000-0000-000000000000}"/>
            </ac:spMkLst>
          </pc:spChg>
          <pc:graphicFrameChg chg="add mod">
            <ac:chgData name="Dustin Purinton" userId="89a6b85a-7965-44b2-9d2f-894320469121" providerId="ADAL" clId="{A27AC31A-A8EF-4EE1-8224-02B14F7DF56B}" dt="2025-03-20T18:19:08.530" v="28" actId="14100"/>
            <ac:graphicFrameMkLst>
              <pc:docMk/>
              <pc:sldMasterMk cId="1682697106" sldId="2147483660"/>
              <pc:sldLayoutMk cId="1009561284" sldId="2147483672"/>
              <ac:graphicFrameMk id="4" creationId="{49518E54-BCB9-43AF-6EBF-15DBFB480A8E}"/>
            </ac:graphicFrameMkLst>
          </pc:graphicFrame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actrans.sharepoint.com/Shared%20Documents/Governing%20Board/2025/041025/STA%20CalPERS%20Paydown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actrans.sharepoint.com/Shared%20Documents/Governing%20Board/2025/041025/STA%20CalPERS%20Paydown%20Exce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CalPERS Classic Pension Expense as a Percentage of Payroll Costs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'Miscellaneous Pool'!$A$34</c:f>
              <c:strCache>
                <c:ptCount val="1"/>
                <c:pt idx="0">
                  <c:v>Paydown Scenario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'Miscellaneous Pool'!$B$32:$L$33</c:f>
              <c:strCache>
                <c:ptCount val="11"/>
                <c:pt idx="0">
                  <c:v>2024-25</c:v>
                </c:pt>
                <c:pt idx="1">
                  <c:v>2025-26</c:v>
                </c:pt>
                <c:pt idx="2">
                  <c:v>2026-27</c:v>
                </c:pt>
                <c:pt idx="3">
                  <c:v>2027-28</c:v>
                </c:pt>
                <c:pt idx="4">
                  <c:v>2028-29</c:v>
                </c:pt>
                <c:pt idx="5">
                  <c:v>2029-30</c:v>
                </c:pt>
                <c:pt idx="6">
                  <c:v>2030-31</c:v>
                </c:pt>
                <c:pt idx="7">
                  <c:v>2031-32</c:v>
                </c:pt>
                <c:pt idx="8">
                  <c:v>2032-33</c:v>
                </c:pt>
                <c:pt idx="9">
                  <c:v>2033-34</c:v>
                </c:pt>
                <c:pt idx="10">
                  <c:v>2034-35</c:v>
                </c:pt>
              </c:strCache>
            </c:strRef>
          </c:cat>
          <c:val>
            <c:numRef>
              <c:f>'Miscellaneous Pool'!$B$34:$L$34</c:f>
              <c:numCache>
                <c:formatCode>0%;[Red]\-0%</c:formatCode>
                <c:ptCount val="11"/>
                <c:pt idx="0">
                  <c:v>0.35549999999999998</c:v>
                </c:pt>
                <c:pt idx="1">
                  <c:v>0.27429999999999999</c:v>
                </c:pt>
                <c:pt idx="2">
                  <c:v>0.27739999999999998</c:v>
                </c:pt>
                <c:pt idx="3">
                  <c:v>0.27610000000000001</c:v>
                </c:pt>
                <c:pt idx="4">
                  <c:v>0.27479999999999999</c:v>
                </c:pt>
                <c:pt idx="5">
                  <c:v>0.10490000000000001</c:v>
                </c:pt>
                <c:pt idx="6">
                  <c:v>0.10300000000000001</c:v>
                </c:pt>
                <c:pt idx="7">
                  <c:v>0.1011</c:v>
                </c:pt>
                <c:pt idx="8">
                  <c:v>9.9199999999999997E-2</c:v>
                </c:pt>
                <c:pt idx="9">
                  <c:v>9.74E-2</c:v>
                </c:pt>
                <c:pt idx="10">
                  <c:v>9.5500000000000002E-2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9C-4974-86C1-4D8DC7EE84CB}"/>
            </c:ext>
          </c:extLst>
        </c:ser>
        <c:ser>
          <c:idx val="1"/>
          <c:order val="1"/>
          <c:tx>
            <c:strRef>
              <c:f>'Miscellaneous Pool'!$A$35</c:f>
              <c:strCache>
                <c:ptCount val="1"/>
                <c:pt idx="0">
                  <c:v>Base Scenario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'Miscellaneous Pool'!$B$32:$L$33</c:f>
              <c:strCache>
                <c:ptCount val="11"/>
                <c:pt idx="0">
                  <c:v>2024-25</c:v>
                </c:pt>
                <c:pt idx="1">
                  <c:v>2025-26</c:v>
                </c:pt>
                <c:pt idx="2">
                  <c:v>2026-27</c:v>
                </c:pt>
                <c:pt idx="3">
                  <c:v>2027-28</c:v>
                </c:pt>
                <c:pt idx="4">
                  <c:v>2028-29</c:v>
                </c:pt>
                <c:pt idx="5">
                  <c:v>2029-30</c:v>
                </c:pt>
                <c:pt idx="6">
                  <c:v>2030-31</c:v>
                </c:pt>
                <c:pt idx="7">
                  <c:v>2031-32</c:v>
                </c:pt>
                <c:pt idx="8">
                  <c:v>2032-33</c:v>
                </c:pt>
                <c:pt idx="9">
                  <c:v>2033-34</c:v>
                </c:pt>
                <c:pt idx="10">
                  <c:v>2034-35</c:v>
                </c:pt>
              </c:strCache>
            </c:strRef>
          </c:cat>
          <c:val>
            <c:numRef>
              <c:f>'Miscellaneous Pool'!$B$35:$L$35</c:f>
              <c:numCache>
                <c:formatCode>0%;[Red]\-0%</c:formatCode>
                <c:ptCount val="11"/>
                <c:pt idx="0">
                  <c:v>0.35549999999999998</c:v>
                </c:pt>
                <c:pt idx="1">
                  <c:v>0.42359999999999998</c:v>
                </c:pt>
                <c:pt idx="2">
                  <c:v>0.42680000000000001</c:v>
                </c:pt>
                <c:pt idx="3">
                  <c:v>0.42549999999999999</c:v>
                </c:pt>
                <c:pt idx="4">
                  <c:v>0.42409999999999998</c:v>
                </c:pt>
                <c:pt idx="5">
                  <c:v>0.41119999999999995</c:v>
                </c:pt>
                <c:pt idx="6">
                  <c:v>0.39289999999999997</c:v>
                </c:pt>
                <c:pt idx="7">
                  <c:v>0.36990000000000001</c:v>
                </c:pt>
                <c:pt idx="8">
                  <c:v>0.2432</c:v>
                </c:pt>
                <c:pt idx="9">
                  <c:v>0.2104</c:v>
                </c:pt>
                <c:pt idx="10">
                  <c:v>0.18820000000000001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9C-4974-86C1-4D8DC7EE84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2557568"/>
        <c:axId val="539715536"/>
      </c:areaChart>
      <c:catAx>
        <c:axId val="232557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715536"/>
        <c:crosses val="autoZero"/>
        <c:auto val="1"/>
        <c:lblAlgn val="ctr"/>
        <c:lblOffset val="100"/>
        <c:noMultiLvlLbl val="0"/>
      </c:catAx>
      <c:valAx>
        <c:axId val="53971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[Red]\-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5575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CalPERS Classic UAL Funded Ratio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'Miscellaneous Pool'!$A$39</c:f>
              <c:strCache>
                <c:ptCount val="1"/>
                <c:pt idx="0">
                  <c:v>Paydown Scenario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'Miscellaneous Pool'!$B$37:$L$38</c:f>
              <c:strCache>
                <c:ptCount val="11"/>
                <c:pt idx="0">
                  <c:v>2024-25</c:v>
                </c:pt>
                <c:pt idx="1">
                  <c:v>2025-26</c:v>
                </c:pt>
                <c:pt idx="2">
                  <c:v>2026-27</c:v>
                </c:pt>
                <c:pt idx="3">
                  <c:v>2027-28</c:v>
                </c:pt>
                <c:pt idx="4">
                  <c:v>2028-29</c:v>
                </c:pt>
                <c:pt idx="5">
                  <c:v>2029-30</c:v>
                </c:pt>
                <c:pt idx="6">
                  <c:v>2030-31</c:v>
                </c:pt>
                <c:pt idx="7">
                  <c:v>2031-32</c:v>
                </c:pt>
                <c:pt idx="8">
                  <c:v>2032-33</c:v>
                </c:pt>
                <c:pt idx="9">
                  <c:v>2033-34</c:v>
                </c:pt>
                <c:pt idx="10">
                  <c:v>2034-35</c:v>
                </c:pt>
              </c:strCache>
            </c:strRef>
          </c:cat>
          <c:val>
            <c:numRef>
              <c:f>'Miscellaneous Pool'!$B$39:$L$39</c:f>
              <c:numCache>
                <c:formatCode>0%;[Red]\-0%</c:formatCode>
                <c:ptCount val="11"/>
                <c:pt idx="0">
                  <c:v>0.78980000000000006</c:v>
                </c:pt>
                <c:pt idx="1">
                  <c:v>0.95540000000000003</c:v>
                </c:pt>
                <c:pt idx="2">
                  <c:v>0.96730000000000005</c:v>
                </c:pt>
                <c:pt idx="3">
                  <c:v>0.98010000000000008</c:v>
                </c:pt>
                <c:pt idx="4">
                  <c:v>0.99340000000000006</c:v>
                </c:pt>
                <c:pt idx="5">
                  <c:v>1.0072000000000001</c:v>
                </c:pt>
                <c:pt idx="6">
                  <c:v>1.008</c:v>
                </c:pt>
                <c:pt idx="7">
                  <c:v>1.0087999999999999</c:v>
                </c:pt>
                <c:pt idx="8">
                  <c:v>1.0095999999999998</c:v>
                </c:pt>
                <c:pt idx="9">
                  <c:v>1.0105</c:v>
                </c:pt>
                <c:pt idx="10">
                  <c:v>1.0114000000000001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E6-441E-842A-19B9A786FD50}"/>
            </c:ext>
          </c:extLst>
        </c:ser>
        <c:ser>
          <c:idx val="1"/>
          <c:order val="1"/>
          <c:tx>
            <c:strRef>
              <c:f>'Miscellaneous Pool'!$A$40</c:f>
              <c:strCache>
                <c:ptCount val="1"/>
                <c:pt idx="0">
                  <c:v>Base Scenario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'Miscellaneous Pool'!$B$37:$L$38</c:f>
              <c:strCache>
                <c:ptCount val="11"/>
                <c:pt idx="0">
                  <c:v>2024-25</c:v>
                </c:pt>
                <c:pt idx="1">
                  <c:v>2025-26</c:v>
                </c:pt>
                <c:pt idx="2">
                  <c:v>2026-27</c:v>
                </c:pt>
                <c:pt idx="3">
                  <c:v>2027-28</c:v>
                </c:pt>
                <c:pt idx="4">
                  <c:v>2028-29</c:v>
                </c:pt>
                <c:pt idx="5">
                  <c:v>2029-30</c:v>
                </c:pt>
                <c:pt idx="6">
                  <c:v>2030-31</c:v>
                </c:pt>
                <c:pt idx="7">
                  <c:v>2031-32</c:v>
                </c:pt>
                <c:pt idx="8">
                  <c:v>2032-33</c:v>
                </c:pt>
                <c:pt idx="9">
                  <c:v>2033-34</c:v>
                </c:pt>
                <c:pt idx="10">
                  <c:v>2034-35</c:v>
                </c:pt>
              </c:strCache>
            </c:strRef>
          </c:cat>
          <c:val>
            <c:numRef>
              <c:f>'Miscellaneous Pool'!$B$40:$L$40</c:f>
              <c:numCache>
                <c:formatCode>0%;[Red]\-0%</c:formatCode>
                <c:ptCount val="11"/>
                <c:pt idx="0">
                  <c:v>0.78980000000000006</c:v>
                </c:pt>
                <c:pt idx="1">
                  <c:v>0.8012999999999999</c:v>
                </c:pt>
                <c:pt idx="2">
                  <c:v>0.81969999999999998</c:v>
                </c:pt>
                <c:pt idx="3">
                  <c:v>0.83900000000000008</c:v>
                </c:pt>
                <c:pt idx="4">
                  <c:v>0.8589</c:v>
                </c:pt>
                <c:pt idx="5">
                  <c:v>0.87950000000000006</c:v>
                </c:pt>
                <c:pt idx="6">
                  <c:v>0.89989999999999992</c:v>
                </c:pt>
                <c:pt idx="7">
                  <c:v>0.91980000000000006</c:v>
                </c:pt>
                <c:pt idx="8">
                  <c:v>0.93870000000000009</c:v>
                </c:pt>
                <c:pt idx="9">
                  <c:v>0.94830000000000003</c:v>
                </c:pt>
                <c:pt idx="10">
                  <c:v>0.95579999999999998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E6-441E-842A-19B9A786FD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6294288"/>
        <c:axId val="1048050016"/>
      </c:areaChart>
      <c:catAx>
        <c:axId val="226294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8050016"/>
        <c:crosses val="autoZero"/>
        <c:auto val="1"/>
        <c:lblAlgn val="ctr"/>
        <c:lblOffset val="100"/>
        <c:noMultiLvlLbl val="0"/>
      </c:catAx>
      <c:valAx>
        <c:axId val="1048050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[Red]\-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2942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41657F-1976-490F-AC78-E4F12682B8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DCAE21-7A27-4E96-A60D-4794AD92CC15}">
      <dgm:prSet phldrT="[Text]"/>
      <dgm:spPr/>
      <dgm:t>
        <a:bodyPr/>
        <a:lstStyle/>
        <a:p>
          <a:endParaRPr lang="en-US" dirty="0"/>
        </a:p>
      </dgm:t>
    </dgm:pt>
    <dgm:pt modelId="{9784CC72-61CA-4756-9812-C6B366D17BD5}" type="sibTrans" cxnId="{104AB0AA-FCEE-44C5-B39C-5CA984D82E96}">
      <dgm:prSet/>
      <dgm:spPr/>
      <dgm:t>
        <a:bodyPr/>
        <a:lstStyle/>
        <a:p>
          <a:endParaRPr lang="en-US"/>
        </a:p>
      </dgm:t>
    </dgm:pt>
    <dgm:pt modelId="{2285948F-BE72-49F2-B1AE-7E75AB368598}" type="parTrans" cxnId="{104AB0AA-FCEE-44C5-B39C-5CA984D82E96}">
      <dgm:prSet/>
      <dgm:spPr/>
      <dgm:t>
        <a:bodyPr/>
        <a:lstStyle/>
        <a:p>
          <a:endParaRPr lang="en-US"/>
        </a:p>
      </dgm:t>
    </dgm:pt>
    <dgm:pt modelId="{62F1EA3E-AE7D-4CA6-A4C1-C00A6C77D79A}">
      <dgm:prSet phldrT="[Text]"/>
      <dgm:spPr>
        <a:solidFill>
          <a:srgbClr val="F58439"/>
        </a:solidFill>
      </dgm:spPr>
      <dgm:t>
        <a:bodyPr/>
        <a:lstStyle/>
        <a:p>
          <a:r>
            <a:rPr lang="en-US" dirty="0"/>
            <a:t>FY2024-25 Budget Amendment</a:t>
          </a:r>
        </a:p>
      </dgm:t>
    </dgm:pt>
    <dgm:pt modelId="{4ED7CAAD-1F16-4077-9348-E422D110FEE5}" type="sibTrans" cxnId="{43BAB068-D941-4E57-810C-8C8468105153}">
      <dgm:prSet/>
      <dgm:spPr/>
      <dgm:t>
        <a:bodyPr/>
        <a:lstStyle/>
        <a:p>
          <a:endParaRPr lang="en-US"/>
        </a:p>
      </dgm:t>
    </dgm:pt>
    <dgm:pt modelId="{4DD9FF89-C60C-4672-A2B1-B3049F590774}" type="parTrans" cxnId="{43BAB068-D941-4E57-810C-8C8468105153}">
      <dgm:prSet/>
      <dgm:spPr/>
      <dgm:t>
        <a:bodyPr/>
        <a:lstStyle/>
        <a:p>
          <a:endParaRPr lang="en-US"/>
        </a:p>
      </dgm:t>
    </dgm:pt>
    <dgm:pt modelId="{D411F1D7-467C-42EA-90C0-510ED85A9644}">
      <dgm:prSet/>
      <dgm:spPr>
        <a:solidFill>
          <a:srgbClr val="1F3C75"/>
        </a:solidFill>
      </dgm:spPr>
      <dgm:t>
        <a:bodyPr/>
        <a:lstStyle/>
        <a:p>
          <a:r>
            <a:rPr lang="en-US" dirty="0"/>
            <a:t>STA has been paying down the CalPERS UAL aggressively. </a:t>
          </a:r>
        </a:p>
      </dgm:t>
    </dgm:pt>
    <dgm:pt modelId="{34DBEC03-CE14-47EB-82EA-5EFEB24FD134}" type="parTrans" cxnId="{6846E608-0EC1-40E5-BF11-79B194DBE174}">
      <dgm:prSet/>
      <dgm:spPr/>
      <dgm:t>
        <a:bodyPr/>
        <a:lstStyle/>
        <a:p>
          <a:endParaRPr lang="en-US"/>
        </a:p>
      </dgm:t>
    </dgm:pt>
    <dgm:pt modelId="{5F45F21C-D16F-4FC8-81EB-2A653365C0F1}" type="sibTrans" cxnId="{6846E608-0EC1-40E5-BF11-79B194DBE174}">
      <dgm:prSet/>
      <dgm:spPr/>
      <dgm:t>
        <a:bodyPr/>
        <a:lstStyle/>
        <a:p>
          <a:endParaRPr lang="en-US"/>
        </a:p>
      </dgm:t>
    </dgm:pt>
    <dgm:pt modelId="{AEAC0CE2-0092-4EF8-97C8-3360492F842C}">
      <dgm:prSet phldrT="[Text]"/>
      <dgm:spPr>
        <a:solidFill>
          <a:srgbClr val="1F3C75"/>
        </a:solidFill>
      </dgm:spPr>
      <dgm:t>
        <a:bodyPr/>
        <a:lstStyle/>
        <a:p>
          <a:r>
            <a:rPr lang="en-US" dirty="0"/>
            <a:t>FY2024-25 budget was adopted in June 2024</a:t>
          </a:r>
        </a:p>
      </dgm:t>
    </dgm:pt>
    <dgm:pt modelId="{77EA16C5-B795-476C-9871-8E1F62A644FF}" type="sibTrans" cxnId="{AA58DD22-46AB-4D8E-9B66-19355571CCE3}">
      <dgm:prSet/>
      <dgm:spPr/>
      <dgm:t>
        <a:bodyPr/>
        <a:lstStyle/>
        <a:p>
          <a:endParaRPr lang="en-US"/>
        </a:p>
      </dgm:t>
    </dgm:pt>
    <dgm:pt modelId="{8D90D4F5-7AD2-421A-908F-4D321439E7C7}" type="parTrans" cxnId="{AA58DD22-46AB-4D8E-9B66-19355571CCE3}">
      <dgm:prSet/>
      <dgm:spPr/>
      <dgm:t>
        <a:bodyPr/>
        <a:lstStyle/>
        <a:p>
          <a:endParaRPr lang="en-US"/>
        </a:p>
      </dgm:t>
    </dgm:pt>
    <dgm:pt modelId="{84D8FDC4-6C51-4F5A-A437-A293159FF25F}">
      <dgm:prSet/>
      <dgm:spPr>
        <a:solidFill>
          <a:srgbClr val="1F3C75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87630" tIns="87630" rIns="87630" bIns="87630" numCol="1" spcCol="1270" anchor="ctr" anchorCtr="0"/>
        <a:lstStyle/>
        <a:p>
          <a:r>
            <a:rPr lang="en-US" dirty="0"/>
            <a:t>A lump sum payment of $650,000 is planned to reach a 95% CalPERS funding level.</a:t>
          </a:r>
        </a:p>
      </dgm:t>
    </dgm:pt>
    <dgm:pt modelId="{64F1310E-341A-4E66-BB5A-0732FB243AD4}" type="parTrans" cxnId="{65EBD1E4-490C-43FF-9B54-A29C74718466}">
      <dgm:prSet/>
      <dgm:spPr/>
      <dgm:t>
        <a:bodyPr/>
        <a:lstStyle/>
        <a:p>
          <a:endParaRPr lang="en-US"/>
        </a:p>
      </dgm:t>
    </dgm:pt>
    <dgm:pt modelId="{50DFB39E-D262-46EC-84F4-9199125CDC8F}" type="sibTrans" cxnId="{65EBD1E4-490C-43FF-9B54-A29C74718466}">
      <dgm:prSet/>
      <dgm:spPr/>
      <dgm:t>
        <a:bodyPr/>
        <a:lstStyle/>
        <a:p>
          <a:endParaRPr lang="en-US"/>
        </a:p>
      </dgm:t>
    </dgm:pt>
    <dgm:pt modelId="{18B09D52-6DC1-469A-85D7-B7642094CB22}" type="pres">
      <dgm:prSet presAssocID="{F241657F-1976-490F-AC78-E4F12682B83B}" presName="linear" presStyleCnt="0">
        <dgm:presLayoutVars>
          <dgm:animLvl val="lvl"/>
          <dgm:resizeHandles val="exact"/>
        </dgm:presLayoutVars>
      </dgm:prSet>
      <dgm:spPr/>
    </dgm:pt>
    <dgm:pt modelId="{5141B2D2-1471-4C74-9A47-7E7D2F030971}" type="pres">
      <dgm:prSet presAssocID="{AEAC0CE2-0092-4EF8-97C8-3360492F842C}" presName="parentText" presStyleLbl="node1" presStyleIdx="0" presStyleCnt="4" custLinFactNeighborY="24007">
        <dgm:presLayoutVars>
          <dgm:chMax val="0"/>
          <dgm:bulletEnabled val="1"/>
        </dgm:presLayoutVars>
      </dgm:prSet>
      <dgm:spPr/>
    </dgm:pt>
    <dgm:pt modelId="{DB7442A2-1C96-483A-B202-2C88EC47CED6}" type="pres">
      <dgm:prSet presAssocID="{77EA16C5-B795-476C-9871-8E1F62A644FF}" presName="spacer" presStyleCnt="0"/>
      <dgm:spPr/>
    </dgm:pt>
    <dgm:pt modelId="{5FB3CAD5-761E-4324-8911-557E54EE44B0}" type="pres">
      <dgm:prSet presAssocID="{D411F1D7-467C-42EA-90C0-510ED85A9644}" presName="parentText" presStyleLbl="node1" presStyleIdx="1" presStyleCnt="4" custLinFactNeighborX="-2188" custLinFactNeighborY="-1884">
        <dgm:presLayoutVars>
          <dgm:chMax val="0"/>
          <dgm:bulletEnabled val="1"/>
        </dgm:presLayoutVars>
      </dgm:prSet>
      <dgm:spPr/>
    </dgm:pt>
    <dgm:pt modelId="{C3D8EC15-D276-4A80-BAD5-FAC01BA7BD8B}" type="pres">
      <dgm:prSet presAssocID="{5F45F21C-D16F-4FC8-81EB-2A653365C0F1}" presName="spacer" presStyleCnt="0"/>
      <dgm:spPr/>
    </dgm:pt>
    <dgm:pt modelId="{929A6CE0-ED7D-44E3-8DFB-40BD570ED838}" type="pres">
      <dgm:prSet presAssocID="{84D8FDC4-6C51-4F5A-A437-A293159FF25F}" presName="parentText" presStyleLbl="node1" presStyleIdx="2" presStyleCnt="4">
        <dgm:presLayoutVars>
          <dgm:chMax val="0"/>
          <dgm:bulletEnabled val="1"/>
        </dgm:presLayoutVars>
      </dgm:prSet>
      <dgm:spPr>
        <a:xfrm>
          <a:off x="0" y="2038594"/>
          <a:ext cx="8722775" cy="913678"/>
        </a:xfrm>
        <a:prstGeom prst="roundRect">
          <a:avLst/>
        </a:prstGeom>
      </dgm:spPr>
    </dgm:pt>
    <dgm:pt modelId="{2FB84482-6544-44F2-8256-B8228051F0C0}" type="pres">
      <dgm:prSet presAssocID="{50DFB39E-D262-46EC-84F4-9199125CDC8F}" presName="spacer" presStyleCnt="0"/>
      <dgm:spPr/>
    </dgm:pt>
    <dgm:pt modelId="{7BCA6C0B-D1C0-4FAC-9962-A64AF026C6FA}" type="pres">
      <dgm:prSet presAssocID="{62F1EA3E-AE7D-4CA6-A4C1-C00A6C77D79A}" presName="parentText" presStyleLbl="node1" presStyleIdx="3" presStyleCnt="4" custLinFactNeighborX="-4330" custLinFactNeighborY="-2609">
        <dgm:presLayoutVars>
          <dgm:chMax val="0"/>
          <dgm:bulletEnabled val="1"/>
        </dgm:presLayoutVars>
      </dgm:prSet>
      <dgm:spPr/>
    </dgm:pt>
    <dgm:pt modelId="{118A0990-563E-4337-90F6-F28EB6DFF37A}" type="pres">
      <dgm:prSet presAssocID="{62F1EA3E-AE7D-4CA6-A4C1-C00A6C77D79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846E608-0EC1-40E5-BF11-79B194DBE174}" srcId="{F241657F-1976-490F-AC78-E4F12682B83B}" destId="{D411F1D7-467C-42EA-90C0-510ED85A9644}" srcOrd="1" destOrd="0" parTransId="{34DBEC03-CE14-47EB-82EA-5EFEB24FD134}" sibTransId="{5F45F21C-D16F-4FC8-81EB-2A653365C0F1}"/>
    <dgm:cxn modelId="{80CA2E0E-97F6-4B93-907D-99E36F18DEA6}" type="presOf" srcId="{AEAC0CE2-0092-4EF8-97C8-3360492F842C}" destId="{5141B2D2-1471-4C74-9A47-7E7D2F030971}" srcOrd="0" destOrd="0" presId="urn:microsoft.com/office/officeart/2005/8/layout/vList2"/>
    <dgm:cxn modelId="{AA58DD22-46AB-4D8E-9B66-19355571CCE3}" srcId="{F241657F-1976-490F-AC78-E4F12682B83B}" destId="{AEAC0CE2-0092-4EF8-97C8-3360492F842C}" srcOrd="0" destOrd="0" parTransId="{8D90D4F5-7AD2-421A-908F-4D321439E7C7}" sibTransId="{77EA16C5-B795-476C-9871-8E1F62A644FF}"/>
    <dgm:cxn modelId="{05391C3E-8194-49C6-AAB7-6C3A998F8770}" type="presOf" srcId="{E4DCAE21-7A27-4E96-A60D-4794AD92CC15}" destId="{118A0990-563E-4337-90F6-F28EB6DFF37A}" srcOrd="0" destOrd="0" presId="urn:microsoft.com/office/officeart/2005/8/layout/vList2"/>
    <dgm:cxn modelId="{43BAB068-D941-4E57-810C-8C8468105153}" srcId="{F241657F-1976-490F-AC78-E4F12682B83B}" destId="{62F1EA3E-AE7D-4CA6-A4C1-C00A6C77D79A}" srcOrd="3" destOrd="0" parTransId="{4DD9FF89-C60C-4672-A2B1-B3049F590774}" sibTransId="{4ED7CAAD-1F16-4077-9348-E422D110FEE5}"/>
    <dgm:cxn modelId="{104AB0AA-FCEE-44C5-B39C-5CA984D82E96}" srcId="{62F1EA3E-AE7D-4CA6-A4C1-C00A6C77D79A}" destId="{E4DCAE21-7A27-4E96-A60D-4794AD92CC15}" srcOrd="0" destOrd="0" parTransId="{2285948F-BE72-49F2-B1AE-7E75AB368598}" sibTransId="{9784CC72-61CA-4756-9812-C6B366D17BD5}"/>
    <dgm:cxn modelId="{3CE1DFAB-2DDE-490E-8CAB-2B97D899DD40}" type="presOf" srcId="{D411F1D7-467C-42EA-90C0-510ED85A9644}" destId="{5FB3CAD5-761E-4324-8911-557E54EE44B0}" srcOrd="0" destOrd="0" presId="urn:microsoft.com/office/officeart/2005/8/layout/vList2"/>
    <dgm:cxn modelId="{73E5E5B7-D1AE-4674-BF83-95E55D64BCE9}" type="presOf" srcId="{F241657F-1976-490F-AC78-E4F12682B83B}" destId="{18B09D52-6DC1-469A-85D7-B7642094CB22}" srcOrd="0" destOrd="0" presId="urn:microsoft.com/office/officeart/2005/8/layout/vList2"/>
    <dgm:cxn modelId="{26935EBD-B721-4EF4-BF4A-581CD021F5B8}" type="presOf" srcId="{84D8FDC4-6C51-4F5A-A437-A293159FF25F}" destId="{929A6CE0-ED7D-44E3-8DFB-40BD570ED838}" srcOrd="0" destOrd="0" presId="urn:microsoft.com/office/officeart/2005/8/layout/vList2"/>
    <dgm:cxn modelId="{4430D2DF-1EDC-4325-A341-363CCC8391A3}" type="presOf" srcId="{62F1EA3E-AE7D-4CA6-A4C1-C00A6C77D79A}" destId="{7BCA6C0B-D1C0-4FAC-9962-A64AF026C6FA}" srcOrd="0" destOrd="0" presId="urn:microsoft.com/office/officeart/2005/8/layout/vList2"/>
    <dgm:cxn modelId="{65EBD1E4-490C-43FF-9B54-A29C74718466}" srcId="{F241657F-1976-490F-AC78-E4F12682B83B}" destId="{84D8FDC4-6C51-4F5A-A437-A293159FF25F}" srcOrd="2" destOrd="0" parTransId="{64F1310E-341A-4E66-BB5A-0732FB243AD4}" sibTransId="{50DFB39E-D262-46EC-84F4-9199125CDC8F}"/>
    <dgm:cxn modelId="{3D12A8C6-6A9C-428A-95EE-FD39E7CC49BD}" type="presParOf" srcId="{18B09D52-6DC1-469A-85D7-B7642094CB22}" destId="{5141B2D2-1471-4C74-9A47-7E7D2F030971}" srcOrd="0" destOrd="0" presId="urn:microsoft.com/office/officeart/2005/8/layout/vList2"/>
    <dgm:cxn modelId="{FFC3BB8A-A089-40BA-BAE0-83B6EE91C171}" type="presParOf" srcId="{18B09D52-6DC1-469A-85D7-B7642094CB22}" destId="{DB7442A2-1C96-483A-B202-2C88EC47CED6}" srcOrd="1" destOrd="0" presId="urn:microsoft.com/office/officeart/2005/8/layout/vList2"/>
    <dgm:cxn modelId="{D6FF5682-21B5-4E5A-B785-720148D7310E}" type="presParOf" srcId="{18B09D52-6DC1-469A-85D7-B7642094CB22}" destId="{5FB3CAD5-761E-4324-8911-557E54EE44B0}" srcOrd="2" destOrd="0" presId="urn:microsoft.com/office/officeart/2005/8/layout/vList2"/>
    <dgm:cxn modelId="{26D63368-1BA5-41EA-8473-1105AE794213}" type="presParOf" srcId="{18B09D52-6DC1-469A-85D7-B7642094CB22}" destId="{C3D8EC15-D276-4A80-BAD5-FAC01BA7BD8B}" srcOrd="3" destOrd="0" presId="urn:microsoft.com/office/officeart/2005/8/layout/vList2"/>
    <dgm:cxn modelId="{59344131-BE16-499F-A8F0-A5EEAB3414CA}" type="presParOf" srcId="{18B09D52-6DC1-469A-85D7-B7642094CB22}" destId="{929A6CE0-ED7D-44E3-8DFB-40BD570ED838}" srcOrd="4" destOrd="0" presId="urn:microsoft.com/office/officeart/2005/8/layout/vList2"/>
    <dgm:cxn modelId="{CEAE3DD4-E3AE-4250-9AF6-E369B86BBDF0}" type="presParOf" srcId="{18B09D52-6DC1-469A-85D7-B7642094CB22}" destId="{2FB84482-6544-44F2-8256-B8228051F0C0}" srcOrd="5" destOrd="0" presId="urn:microsoft.com/office/officeart/2005/8/layout/vList2"/>
    <dgm:cxn modelId="{54ED6C34-4543-4D19-9600-9AF650124E0D}" type="presParOf" srcId="{18B09D52-6DC1-469A-85D7-B7642094CB22}" destId="{7BCA6C0B-D1C0-4FAC-9962-A64AF026C6FA}" srcOrd="6" destOrd="0" presId="urn:microsoft.com/office/officeart/2005/8/layout/vList2"/>
    <dgm:cxn modelId="{FBBFAC31-CC89-46EF-AFE9-E0F760A14E78}" type="presParOf" srcId="{18B09D52-6DC1-469A-85D7-B7642094CB22}" destId="{118A0990-563E-4337-90F6-F28EB6DFF37A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41657F-1976-490F-AC78-E4F12682B8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DCAE21-7A27-4E96-A60D-4794AD92CC15}">
      <dgm:prSet phldrT="[Text]"/>
      <dgm:spPr/>
      <dgm:t>
        <a:bodyPr/>
        <a:lstStyle/>
        <a:p>
          <a:endParaRPr lang="en-US" dirty="0"/>
        </a:p>
      </dgm:t>
    </dgm:pt>
    <dgm:pt modelId="{9784CC72-61CA-4756-9812-C6B366D17BD5}" type="sibTrans" cxnId="{104AB0AA-FCEE-44C5-B39C-5CA984D82E96}">
      <dgm:prSet/>
      <dgm:spPr/>
      <dgm:t>
        <a:bodyPr/>
        <a:lstStyle/>
        <a:p>
          <a:endParaRPr lang="en-US"/>
        </a:p>
      </dgm:t>
    </dgm:pt>
    <dgm:pt modelId="{2285948F-BE72-49F2-B1AE-7E75AB368598}" type="parTrans" cxnId="{104AB0AA-FCEE-44C5-B39C-5CA984D82E96}">
      <dgm:prSet/>
      <dgm:spPr/>
      <dgm:t>
        <a:bodyPr/>
        <a:lstStyle/>
        <a:p>
          <a:endParaRPr lang="en-US"/>
        </a:p>
      </dgm:t>
    </dgm:pt>
    <dgm:pt modelId="{62F1EA3E-AE7D-4CA6-A4C1-C00A6C77D79A}">
      <dgm:prSet phldrT="[Text]"/>
      <dgm:spPr>
        <a:solidFill>
          <a:srgbClr val="F58439"/>
        </a:solidFill>
      </dgm:spPr>
      <dgm:t>
        <a:bodyPr/>
        <a:lstStyle/>
        <a:p>
          <a:r>
            <a:rPr lang="en-US" dirty="0"/>
            <a:t>FY2024-25 Budget Amendment</a:t>
          </a:r>
        </a:p>
      </dgm:t>
    </dgm:pt>
    <dgm:pt modelId="{4ED7CAAD-1F16-4077-9348-E422D110FEE5}" type="sibTrans" cxnId="{43BAB068-D941-4E57-810C-8C8468105153}">
      <dgm:prSet/>
      <dgm:spPr/>
      <dgm:t>
        <a:bodyPr/>
        <a:lstStyle/>
        <a:p>
          <a:endParaRPr lang="en-US"/>
        </a:p>
      </dgm:t>
    </dgm:pt>
    <dgm:pt modelId="{4DD9FF89-C60C-4672-A2B1-B3049F590774}" type="parTrans" cxnId="{43BAB068-D941-4E57-810C-8C8468105153}">
      <dgm:prSet/>
      <dgm:spPr/>
      <dgm:t>
        <a:bodyPr/>
        <a:lstStyle/>
        <a:p>
          <a:endParaRPr lang="en-US"/>
        </a:p>
      </dgm:t>
    </dgm:pt>
    <dgm:pt modelId="{D411F1D7-467C-42EA-90C0-510ED85A9644}">
      <dgm:prSet/>
      <dgm:spPr>
        <a:solidFill>
          <a:srgbClr val="1F3C75"/>
        </a:solidFill>
      </dgm:spPr>
      <dgm:t>
        <a:bodyPr/>
        <a:lstStyle/>
        <a:p>
          <a:r>
            <a:rPr lang="en-US" dirty="0"/>
            <a:t>STA has been paying down the CalPERS Unfunded Accrued Liability (UAL) aggressively. </a:t>
          </a:r>
        </a:p>
      </dgm:t>
    </dgm:pt>
    <dgm:pt modelId="{34DBEC03-CE14-47EB-82EA-5EFEB24FD134}" type="parTrans" cxnId="{6846E608-0EC1-40E5-BF11-79B194DBE174}">
      <dgm:prSet/>
      <dgm:spPr/>
      <dgm:t>
        <a:bodyPr/>
        <a:lstStyle/>
        <a:p>
          <a:endParaRPr lang="en-US"/>
        </a:p>
      </dgm:t>
    </dgm:pt>
    <dgm:pt modelId="{5F45F21C-D16F-4FC8-81EB-2A653365C0F1}" type="sibTrans" cxnId="{6846E608-0EC1-40E5-BF11-79B194DBE174}">
      <dgm:prSet/>
      <dgm:spPr/>
      <dgm:t>
        <a:bodyPr/>
        <a:lstStyle/>
        <a:p>
          <a:endParaRPr lang="en-US"/>
        </a:p>
      </dgm:t>
    </dgm:pt>
    <dgm:pt modelId="{AEAC0CE2-0092-4EF8-97C8-3360492F842C}">
      <dgm:prSet phldrT="[Text]"/>
      <dgm:spPr>
        <a:solidFill>
          <a:srgbClr val="1F3C75"/>
        </a:solidFill>
      </dgm:spPr>
      <dgm:t>
        <a:bodyPr/>
        <a:lstStyle/>
        <a:p>
          <a:r>
            <a:rPr lang="en-US" dirty="0"/>
            <a:t>FY2024-25 budget was adopted in June 2024</a:t>
          </a:r>
        </a:p>
      </dgm:t>
    </dgm:pt>
    <dgm:pt modelId="{77EA16C5-B795-476C-9871-8E1F62A644FF}" type="sibTrans" cxnId="{AA58DD22-46AB-4D8E-9B66-19355571CCE3}">
      <dgm:prSet/>
      <dgm:spPr/>
      <dgm:t>
        <a:bodyPr/>
        <a:lstStyle/>
        <a:p>
          <a:endParaRPr lang="en-US"/>
        </a:p>
      </dgm:t>
    </dgm:pt>
    <dgm:pt modelId="{8D90D4F5-7AD2-421A-908F-4D321439E7C7}" type="parTrans" cxnId="{AA58DD22-46AB-4D8E-9B66-19355571CCE3}">
      <dgm:prSet/>
      <dgm:spPr/>
      <dgm:t>
        <a:bodyPr/>
        <a:lstStyle/>
        <a:p>
          <a:endParaRPr lang="en-US"/>
        </a:p>
      </dgm:t>
    </dgm:pt>
    <dgm:pt modelId="{84D8FDC4-6C51-4F5A-A437-A293159FF25F}">
      <dgm:prSet/>
      <dgm:spPr>
        <a:solidFill>
          <a:srgbClr val="1F3C75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87630" tIns="87630" rIns="87630" bIns="87630" numCol="1" spcCol="1270" anchor="ctr" anchorCtr="0"/>
        <a:lstStyle/>
        <a:p>
          <a:r>
            <a:rPr lang="en-US" dirty="0"/>
            <a:t>A lump sum payment of $650,000 is planned to reach a 95% CalPERS funding level.</a:t>
          </a:r>
        </a:p>
      </dgm:t>
    </dgm:pt>
    <dgm:pt modelId="{64F1310E-341A-4E66-BB5A-0732FB243AD4}" type="parTrans" cxnId="{65EBD1E4-490C-43FF-9B54-A29C74718466}">
      <dgm:prSet/>
      <dgm:spPr/>
      <dgm:t>
        <a:bodyPr/>
        <a:lstStyle/>
        <a:p>
          <a:endParaRPr lang="en-US"/>
        </a:p>
      </dgm:t>
    </dgm:pt>
    <dgm:pt modelId="{50DFB39E-D262-46EC-84F4-9199125CDC8F}" type="sibTrans" cxnId="{65EBD1E4-490C-43FF-9B54-A29C74718466}">
      <dgm:prSet/>
      <dgm:spPr/>
      <dgm:t>
        <a:bodyPr/>
        <a:lstStyle/>
        <a:p>
          <a:endParaRPr lang="en-US"/>
        </a:p>
      </dgm:t>
    </dgm:pt>
    <dgm:pt modelId="{18B09D52-6DC1-469A-85D7-B7642094CB22}" type="pres">
      <dgm:prSet presAssocID="{F241657F-1976-490F-AC78-E4F12682B83B}" presName="linear" presStyleCnt="0">
        <dgm:presLayoutVars>
          <dgm:animLvl val="lvl"/>
          <dgm:resizeHandles val="exact"/>
        </dgm:presLayoutVars>
      </dgm:prSet>
      <dgm:spPr/>
    </dgm:pt>
    <dgm:pt modelId="{5141B2D2-1471-4C74-9A47-7E7D2F030971}" type="pres">
      <dgm:prSet presAssocID="{AEAC0CE2-0092-4EF8-97C8-3360492F842C}" presName="parentText" presStyleLbl="node1" presStyleIdx="0" presStyleCnt="4" custLinFactNeighborY="24007">
        <dgm:presLayoutVars>
          <dgm:chMax val="0"/>
          <dgm:bulletEnabled val="1"/>
        </dgm:presLayoutVars>
      </dgm:prSet>
      <dgm:spPr/>
    </dgm:pt>
    <dgm:pt modelId="{DB7442A2-1C96-483A-B202-2C88EC47CED6}" type="pres">
      <dgm:prSet presAssocID="{77EA16C5-B795-476C-9871-8E1F62A644FF}" presName="spacer" presStyleCnt="0"/>
      <dgm:spPr/>
    </dgm:pt>
    <dgm:pt modelId="{5FB3CAD5-761E-4324-8911-557E54EE44B0}" type="pres">
      <dgm:prSet presAssocID="{D411F1D7-467C-42EA-90C0-510ED85A9644}" presName="parentText" presStyleLbl="node1" presStyleIdx="1" presStyleCnt="4" custLinFactNeighborY="-13887">
        <dgm:presLayoutVars>
          <dgm:chMax val="0"/>
          <dgm:bulletEnabled val="1"/>
        </dgm:presLayoutVars>
      </dgm:prSet>
      <dgm:spPr/>
    </dgm:pt>
    <dgm:pt modelId="{C3D8EC15-D276-4A80-BAD5-FAC01BA7BD8B}" type="pres">
      <dgm:prSet presAssocID="{5F45F21C-D16F-4FC8-81EB-2A653365C0F1}" presName="spacer" presStyleCnt="0"/>
      <dgm:spPr/>
    </dgm:pt>
    <dgm:pt modelId="{929A6CE0-ED7D-44E3-8DFB-40BD570ED838}" type="pres">
      <dgm:prSet presAssocID="{84D8FDC4-6C51-4F5A-A437-A293159FF25F}" presName="parentText" presStyleLbl="node1" presStyleIdx="2" presStyleCnt="4">
        <dgm:presLayoutVars>
          <dgm:chMax val="0"/>
          <dgm:bulletEnabled val="1"/>
        </dgm:presLayoutVars>
      </dgm:prSet>
      <dgm:spPr>
        <a:xfrm>
          <a:off x="0" y="2038594"/>
          <a:ext cx="8722775" cy="913678"/>
        </a:xfrm>
        <a:prstGeom prst="roundRect">
          <a:avLst/>
        </a:prstGeom>
      </dgm:spPr>
    </dgm:pt>
    <dgm:pt modelId="{2FB84482-6544-44F2-8256-B8228051F0C0}" type="pres">
      <dgm:prSet presAssocID="{50DFB39E-D262-46EC-84F4-9199125CDC8F}" presName="spacer" presStyleCnt="0"/>
      <dgm:spPr/>
    </dgm:pt>
    <dgm:pt modelId="{7BCA6C0B-D1C0-4FAC-9962-A64AF026C6FA}" type="pres">
      <dgm:prSet presAssocID="{62F1EA3E-AE7D-4CA6-A4C1-C00A6C77D79A}" presName="parentText" presStyleLbl="node1" presStyleIdx="3" presStyleCnt="4" custLinFactNeighborX="-4330" custLinFactNeighborY="-2609">
        <dgm:presLayoutVars>
          <dgm:chMax val="0"/>
          <dgm:bulletEnabled val="1"/>
        </dgm:presLayoutVars>
      </dgm:prSet>
      <dgm:spPr/>
    </dgm:pt>
    <dgm:pt modelId="{118A0990-563E-4337-90F6-F28EB6DFF37A}" type="pres">
      <dgm:prSet presAssocID="{62F1EA3E-AE7D-4CA6-A4C1-C00A6C77D79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846E608-0EC1-40E5-BF11-79B194DBE174}" srcId="{F241657F-1976-490F-AC78-E4F12682B83B}" destId="{D411F1D7-467C-42EA-90C0-510ED85A9644}" srcOrd="1" destOrd="0" parTransId="{34DBEC03-CE14-47EB-82EA-5EFEB24FD134}" sibTransId="{5F45F21C-D16F-4FC8-81EB-2A653365C0F1}"/>
    <dgm:cxn modelId="{80CA2E0E-97F6-4B93-907D-99E36F18DEA6}" type="presOf" srcId="{AEAC0CE2-0092-4EF8-97C8-3360492F842C}" destId="{5141B2D2-1471-4C74-9A47-7E7D2F030971}" srcOrd="0" destOrd="0" presId="urn:microsoft.com/office/officeart/2005/8/layout/vList2"/>
    <dgm:cxn modelId="{AA58DD22-46AB-4D8E-9B66-19355571CCE3}" srcId="{F241657F-1976-490F-AC78-E4F12682B83B}" destId="{AEAC0CE2-0092-4EF8-97C8-3360492F842C}" srcOrd="0" destOrd="0" parTransId="{8D90D4F5-7AD2-421A-908F-4D321439E7C7}" sibTransId="{77EA16C5-B795-476C-9871-8E1F62A644FF}"/>
    <dgm:cxn modelId="{05391C3E-8194-49C6-AAB7-6C3A998F8770}" type="presOf" srcId="{E4DCAE21-7A27-4E96-A60D-4794AD92CC15}" destId="{118A0990-563E-4337-90F6-F28EB6DFF37A}" srcOrd="0" destOrd="0" presId="urn:microsoft.com/office/officeart/2005/8/layout/vList2"/>
    <dgm:cxn modelId="{43BAB068-D941-4E57-810C-8C8468105153}" srcId="{F241657F-1976-490F-AC78-E4F12682B83B}" destId="{62F1EA3E-AE7D-4CA6-A4C1-C00A6C77D79A}" srcOrd="3" destOrd="0" parTransId="{4DD9FF89-C60C-4672-A2B1-B3049F590774}" sibTransId="{4ED7CAAD-1F16-4077-9348-E422D110FEE5}"/>
    <dgm:cxn modelId="{104AB0AA-FCEE-44C5-B39C-5CA984D82E96}" srcId="{62F1EA3E-AE7D-4CA6-A4C1-C00A6C77D79A}" destId="{E4DCAE21-7A27-4E96-A60D-4794AD92CC15}" srcOrd="0" destOrd="0" parTransId="{2285948F-BE72-49F2-B1AE-7E75AB368598}" sibTransId="{9784CC72-61CA-4756-9812-C6B366D17BD5}"/>
    <dgm:cxn modelId="{3CE1DFAB-2DDE-490E-8CAB-2B97D899DD40}" type="presOf" srcId="{D411F1D7-467C-42EA-90C0-510ED85A9644}" destId="{5FB3CAD5-761E-4324-8911-557E54EE44B0}" srcOrd="0" destOrd="0" presId="urn:microsoft.com/office/officeart/2005/8/layout/vList2"/>
    <dgm:cxn modelId="{73E5E5B7-D1AE-4674-BF83-95E55D64BCE9}" type="presOf" srcId="{F241657F-1976-490F-AC78-E4F12682B83B}" destId="{18B09D52-6DC1-469A-85D7-B7642094CB22}" srcOrd="0" destOrd="0" presId="urn:microsoft.com/office/officeart/2005/8/layout/vList2"/>
    <dgm:cxn modelId="{26935EBD-B721-4EF4-BF4A-581CD021F5B8}" type="presOf" srcId="{84D8FDC4-6C51-4F5A-A437-A293159FF25F}" destId="{929A6CE0-ED7D-44E3-8DFB-40BD570ED838}" srcOrd="0" destOrd="0" presId="urn:microsoft.com/office/officeart/2005/8/layout/vList2"/>
    <dgm:cxn modelId="{4430D2DF-1EDC-4325-A341-363CCC8391A3}" type="presOf" srcId="{62F1EA3E-AE7D-4CA6-A4C1-C00A6C77D79A}" destId="{7BCA6C0B-D1C0-4FAC-9962-A64AF026C6FA}" srcOrd="0" destOrd="0" presId="urn:microsoft.com/office/officeart/2005/8/layout/vList2"/>
    <dgm:cxn modelId="{65EBD1E4-490C-43FF-9B54-A29C74718466}" srcId="{F241657F-1976-490F-AC78-E4F12682B83B}" destId="{84D8FDC4-6C51-4F5A-A437-A293159FF25F}" srcOrd="2" destOrd="0" parTransId="{64F1310E-341A-4E66-BB5A-0732FB243AD4}" sibTransId="{50DFB39E-D262-46EC-84F4-9199125CDC8F}"/>
    <dgm:cxn modelId="{3D12A8C6-6A9C-428A-95EE-FD39E7CC49BD}" type="presParOf" srcId="{18B09D52-6DC1-469A-85D7-B7642094CB22}" destId="{5141B2D2-1471-4C74-9A47-7E7D2F030971}" srcOrd="0" destOrd="0" presId="urn:microsoft.com/office/officeart/2005/8/layout/vList2"/>
    <dgm:cxn modelId="{FFC3BB8A-A089-40BA-BAE0-83B6EE91C171}" type="presParOf" srcId="{18B09D52-6DC1-469A-85D7-B7642094CB22}" destId="{DB7442A2-1C96-483A-B202-2C88EC47CED6}" srcOrd="1" destOrd="0" presId="urn:microsoft.com/office/officeart/2005/8/layout/vList2"/>
    <dgm:cxn modelId="{D6FF5682-21B5-4E5A-B785-720148D7310E}" type="presParOf" srcId="{18B09D52-6DC1-469A-85D7-B7642094CB22}" destId="{5FB3CAD5-761E-4324-8911-557E54EE44B0}" srcOrd="2" destOrd="0" presId="urn:microsoft.com/office/officeart/2005/8/layout/vList2"/>
    <dgm:cxn modelId="{26D63368-1BA5-41EA-8473-1105AE794213}" type="presParOf" srcId="{18B09D52-6DC1-469A-85D7-B7642094CB22}" destId="{C3D8EC15-D276-4A80-BAD5-FAC01BA7BD8B}" srcOrd="3" destOrd="0" presId="urn:microsoft.com/office/officeart/2005/8/layout/vList2"/>
    <dgm:cxn modelId="{59344131-BE16-499F-A8F0-A5EEAB3414CA}" type="presParOf" srcId="{18B09D52-6DC1-469A-85D7-B7642094CB22}" destId="{929A6CE0-ED7D-44E3-8DFB-40BD570ED838}" srcOrd="4" destOrd="0" presId="urn:microsoft.com/office/officeart/2005/8/layout/vList2"/>
    <dgm:cxn modelId="{CEAE3DD4-E3AE-4250-9AF6-E369B86BBDF0}" type="presParOf" srcId="{18B09D52-6DC1-469A-85D7-B7642094CB22}" destId="{2FB84482-6544-44F2-8256-B8228051F0C0}" srcOrd="5" destOrd="0" presId="urn:microsoft.com/office/officeart/2005/8/layout/vList2"/>
    <dgm:cxn modelId="{54ED6C34-4543-4D19-9600-9AF650124E0D}" type="presParOf" srcId="{18B09D52-6DC1-469A-85D7-B7642094CB22}" destId="{7BCA6C0B-D1C0-4FAC-9962-A64AF026C6FA}" srcOrd="6" destOrd="0" presId="urn:microsoft.com/office/officeart/2005/8/layout/vList2"/>
    <dgm:cxn modelId="{FBBFAC31-CC89-46EF-AFE9-E0F760A14E78}" type="presParOf" srcId="{18B09D52-6DC1-469A-85D7-B7642094CB22}" destId="{118A0990-563E-4337-90F6-F28EB6DFF37A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1B2D2-1471-4C74-9A47-7E7D2F030971}">
      <dsp:nvSpPr>
        <dsp:cNvPr id="0" name=""/>
        <dsp:cNvSpPr/>
      </dsp:nvSpPr>
      <dsp:spPr>
        <a:xfrm>
          <a:off x="0" y="22730"/>
          <a:ext cx="8072593" cy="955597"/>
        </a:xfrm>
        <a:prstGeom prst="roundRect">
          <a:avLst/>
        </a:prstGeom>
        <a:solidFill>
          <a:srgbClr val="1F3C7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FY2024-25 budget was adopted in June 2024</a:t>
          </a:r>
        </a:p>
      </dsp:txBody>
      <dsp:txXfrm>
        <a:off x="46648" y="69378"/>
        <a:ext cx="7979297" cy="862301"/>
      </dsp:txXfrm>
    </dsp:sp>
    <dsp:sp modelId="{5FB3CAD5-761E-4324-8911-557E54EE44B0}">
      <dsp:nvSpPr>
        <dsp:cNvPr id="0" name=""/>
        <dsp:cNvSpPr/>
      </dsp:nvSpPr>
      <dsp:spPr>
        <a:xfrm>
          <a:off x="0" y="1025283"/>
          <a:ext cx="8072593" cy="955597"/>
        </a:xfrm>
        <a:prstGeom prst="roundRect">
          <a:avLst/>
        </a:prstGeom>
        <a:solidFill>
          <a:srgbClr val="1F3C7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STA has been paying down the CalPERS UAL aggressively. </a:t>
          </a:r>
        </a:p>
      </dsp:txBody>
      <dsp:txXfrm>
        <a:off x="46648" y="1071931"/>
        <a:ext cx="7979297" cy="862301"/>
      </dsp:txXfrm>
    </dsp:sp>
    <dsp:sp modelId="{929A6CE0-ED7D-44E3-8DFB-40BD570ED838}">
      <dsp:nvSpPr>
        <dsp:cNvPr id="0" name=""/>
        <dsp:cNvSpPr/>
      </dsp:nvSpPr>
      <dsp:spPr>
        <a:xfrm>
          <a:off x="0" y="2045434"/>
          <a:ext cx="8072593" cy="955597"/>
        </a:xfrm>
        <a:prstGeom prst="roundRect">
          <a:avLst/>
        </a:prstGeom>
        <a:solidFill>
          <a:srgbClr val="1F3C75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 lump sum payment of $650,000 is planned to reach a 95% CalPERS funding level.</a:t>
          </a:r>
        </a:p>
      </dsp:txBody>
      <dsp:txXfrm>
        <a:off x="46648" y="2092082"/>
        <a:ext cx="7979297" cy="862301"/>
      </dsp:txXfrm>
    </dsp:sp>
    <dsp:sp modelId="{7BCA6C0B-D1C0-4FAC-9962-A64AF026C6FA}">
      <dsp:nvSpPr>
        <dsp:cNvPr id="0" name=""/>
        <dsp:cNvSpPr/>
      </dsp:nvSpPr>
      <dsp:spPr>
        <a:xfrm>
          <a:off x="0" y="3054886"/>
          <a:ext cx="8072593" cy="955597"/>
        </a:xfrm>
        <a:prstGeom prst="roundRect">
          <a:avLst/>
        </a:prstGeom>
        <a:solidFill>
          <a:srgbClr val="F5843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FY2024-25 Budget Amendment</a:t>
          </a:r>
        </a:p>
      </dsp:txBody>
      <dsp:txXfrm>
        <a:off x="46648" y="3101534"/>
        <a:ext cx="7979297" cy="862301"/>
      </dsp:txXfrm>
    </dsp:sp>
    <dsp:sp modelId="{118A0990-563E-4337-90F6-F28EB6DFF37A}">
      <dsp:nvSpPr>
        <dsp:cNvPr id="0" name=""/>
        <dsp:cNvSpPr/>
      </dsp:nvSpPr>
      <dsp:spPr>
        <a:xfrm>
          <a:off x="0" y="4019989"/>
          <a:ext cx="8072593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305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700" kern="1200" dirty="0"/>
        </a:p>
      </dsp:txBody>
      <dsp:txXfrm>
        <a:off x="0" y="4019989"/>
        <a:ext cx="8072593" cy="364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1B2D2-1471-4C74-9A47-7E7D2F030971}">
      <dsp:nvSpPr>
        <dsp:cNvPr id="0" name=""/>
        <dsp:cNvSpPr/>
      </dsp:nvSpPr>
      <dsp:spPr>
        <a:xfrm>
          <a:off x="0" y="25147"/>
          <a:ext cx="8072438" cy="999033"/>
        </a:xfrm>
        <a:prstGeom prst="roundRect">
          <a:avLst/>
        </a:prstGeom>
        <a:solidFill>
          <a:srgbClr val="1F3C7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FY2024-25 budget was adopted in June 2024</a:t>
          </a:r>
        </a:p>
      </dsp:txBody>
      <dsp:txXfrm>
        <a:off x="48769" y="73916"/>
        <a:ext cx="7974900" cy="901495"/>
      </dsp:txXfrm>
    </dsp:sp>
    <dsp:sp modelId="{5FB3CAD5-761E-4324-8911-557E54EE44B0}">
      <dsp:nvSpPr>
        <dsp:cNvPr id="0" name=""/>
        <dsp:cNvSpPr/>
      </dsp:nvSpPr>
      <dsp:spPr>
        <a:xfrm>
          <a:off x="0" y="1065320"/>
          <a:ext cx="8072438" cy="999033"/>
        </a:xfrm>
        <a:prstGeom prst="roundRect">
          <a:avLst/>
        </a:prstGeom>
        <a:solidFill>
          <a:srgbClr val="1F3C7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STA has been paying down the CalPERS Unfunded Accrued Liability (UAL) aggressively. </a:t>
          </a:r>
        </a:p>
      </dsp:txBody>
      <dsp:txXfrm>
        <a:off x="48769" y="1114089"/>
        <a:ext cx="7974900" cy="901495"/>
      </dsp:txXfrm>
    </dsp:sp>
    <dsp:sp modelId="{929A6CE0-ED7D-44E3-8DFB-40BD570ED838}">
      <dsp:nvSpPr>
        <dsp:cNvPr id="0" name=""/>
        <dsp:cNvSpPr/>
      </dsp:nvSpPr>
      <dsp:spPr>
        <a:xfrm>
          <a:off x="0" y="2139792"/>
          <a:ext cx="8072438" cy="999033"/>
        </a:xfrm>
        <a:prstGeom prst="roundRect">
          <a:avLst/>
        </a:prstGeom>
        <a:solidFill>
          <a:srgbClr val="1F3C75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 lump sum payment of $650,000 is planned to reach a 95% CalPERS funding level.</a:t>
          </a:r>
        </a:p>
      </dsp:txBody>
      <dsp:txXfrm>
        <a:off x="48769" y="2188561"/>
        <a:ext cx="7974900" cy="901495"/>
      </dsp:txXfrm>
    </dsp:sp>
    <dsp:sp modelId="{7BCA6C0B-D1C0-4FAC-9962-A64AF026C6FA}">
      <dsp:nvSpPr>
        <dsp:cNvPr id="0" name=""/>
        <dsp:cNvSpPr/>
      </dsp:nvSpPr>
      <dsp:spPr>
        <a:xfrm>
          <a:off x="0" y="3195129"/>
          <a:ext cx="8072438" cy="999033"/>
        </a:xfrm>
        <a:prstGeom prst="roundRect">
          <a:avLst/>
        </a:prstGeom>
        <a:solidFill>
          <a:srgbClr val="F5843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FY2024-25 Budget Amendment</a:t>
          </a:r>
        </a:p>
      </dsp:txBody>
      <dsp:txXfrm>
        <a:off x="48769" y="3243898"/>
        <a:ext cx="7974900" cy="901495"/>
      </dsp:txXfrm>
    </dsp:sp>
    <dsp:sp modelId="{118A0990-563E-4337-90F6-F28EB6DFF37A}">
      <dsp:nvSpPr>
        <dsp:cNvPr id="0" name=""/>
        <dsp:cNvSpPr/>
      </dsp:nvSpPr>
      <dsp:spPr>
        <a:xfrm>
          <a:off x="0" y="4204100"/>
          <a:ext cx="8072438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30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/>
        </a:p>
      </dsp:txBody>
      <dsp:txXfrm>
        <a:off x="0" y="4204100"/>
        <a:ext cx="8072438" cy="38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B9351-05BF-4542-81F8-944EAA22AAE2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CDFB0-DCB5-4659-944B-A96C61880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83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96ED1-B4B6-41B5-9427-98E05D504B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80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C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4BDC958-1168-BA7A-0036-401D82D04B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963" y="0"/>
            <a:ext cx="495477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31219" y="749004"/>
            <a:ext cx="6287293" cy="2387600"/>
          </a:xfrm>
          <a:solidFill>
            <a:schemeClr val="bg1"/>
          </a:solidFill>
          <a:ln>
            <a:noFill/>
          </a:ln>
        </p:spPr>
        <p:txBody>
          <a:bodyPr anchor="b">
            <a:normAutofit/>
          </a:bodyPr>
          <a:lstStyle>
            <a:lvl1pPr algn="ctr">
              <a:defRPr sz="4000">
                <a:solidFill>
                  <a:srgbClr val="213D75"/>
                </a:solidFill>
              </a:defRPr>
            </a:lvl1pPr>
          </a:lstStyle>
          <a:p>
            <a:r>
              <a:rPr lang="en-US" dirty="0"/>
              <a:t>Fiscal Year 2024-25 Budget Amendment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82975" y="5125453"/>
            <a:ext cx="5983780" cy="983542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 algn="ctr">
              <a:buNone/>
              <a:defRPr sz="2400">
                <a:solidFill>
                  <a:srgbClr val="42A7D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Dustin Purinton, Accounting Manager</a:t>
            </a:r>
          </a:p>
          <a:p>
            <a:r>
              <a:rPr lang="en-US" dirty="0"/>
              <a:t>April 10, 2025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36F2DE-C7DC-9D8B-C45E-2AF07FA0E62E}"/>
              </a:ext>
            </a:extLst>
          </p:cNvPr>
          <p:cNvSpPr txBox="1">
            <a:spLocks/>
          </p:cNvSpPr>
          <p:nvPr userDrawn="1"/>
        </p:nvSpPr>
        <p:spPr>
          <a:xfrm>
            <a:off x="11518513" y="6242114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20239358-D723-3AF4-6E70-6E080EECBDCE}"/>
              </a:ext>
            </a:extLst>
          </p:cNvPr>
          <p:cNvSpPr/>
          <p:nvPr userDrawn="1"/>
        </p:nvSpPr>
        <p:spPr>
          <a:xfrm>
            <a:off x="-14963" y="3136604"/>
            <a:ext cx="4540102" cy="372139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id="{2890B803-88BD-DC2B-44D0-20FBCE8F78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05" y="5820176"/>
            <a:ext cx="2199069" cy="843877"/>
          </a:xfrm>
          <a:prstGeom prst="rect">
            <a:avLst/>
          </a:prstGeom>
        </p:spPr>
      </p:pic>
      <p:pic>
        <p:nvPicPr>
          <p:cNvPr id="6" name="Picture 5" descr="A black and white image of a road&#10;&#10;Description automatically generated">
            <a:extLst>
              <a:ext uri="{FF2B5EF4-FFF2-40B4-BE49-F238E27FC236}">
                <a16:creationId xmlns:a16="http://schemas.microsoft.com/office/drawing/2014/main" id="{5F66CA22-2A29-34A8-8315-C401F9DEF5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4963" y="0"/>
            <a:ext cx="4954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48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_Aer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5324A76-E10D-ECDB-EFB0-D799DF01EC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67547"/>
          </a:xfrm>
          <a:prstGeom prst="rect">
            <a:avLst/>
          </a:prstGeom>
        </p:spPr>
      </p:pic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297CA84F-2679-69B5-B697-ECFAA8601281}"/>
              </a:ext>
            </a:extLst>
          </p:cNvPr>
          <p:cNvSpPr/>
          <p:nvPr userDrawn="1"/>
        </p:nvSpPr>
        <p:spPr>
          <a:xfrm>
            <a:off x="-2" y="6135392"/>
            <a:ext cx="12192001" cy="732155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873" y="457201"/>
            <a:ext cx="10827862" cy="731520"/>
          </a:xfrm>
          <a:solidFill>
            <a:schemeClr val="bg1"/>
          </a:solidFill>
          <a:ln>
            <a:noFill/>
          </a:ln>
        </p:spPr>
        <p:txBody>
          <a:bodyPr anchor="b">
            <a:noAutofit/>
          </a:bodyPr>
          <a:lstStyle>
            <a:lvl1pPr>
              <a:defRPr sz="3000">
                <a:solidFill>
                  <a:srgbClr val="213D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3903" y="1489511"/>
            <a:ext cx="4182477" cy="4369156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A blue and black logo&#10;&#10;Description automatically generated">
            <a:extLst>
              <a:ext uri="{FF2B5EF4-FFF2-40B4-BE49-F238E27FC236}">
                <a16:creationId xmlns:a16="http://schemas.microsoft.com/office/drawing/2014/main" id="{3DFBE92A-A43D-BAFE-C8B8-8521D49847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173" y="6198204"/>
            <a:ext cx="1580562" cy="606529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732146F-AD8C-EE71-D30D-CE369935D6E2}"/>
              </a:ext>
            </a:extLst>
          </p:cNvPr>
          <p:cNvSpPr txBox="1">
            <a:spLocks/>
          </p:cNvSpPr>
          <p:nvPr userDrawn="1"/>
        </p:nvSpPr>
        <p:spPr>
          <a:xfrm>
            <a:off x="203960" y="6241699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F6EAB10-A57F-66E6-0095-2E0B65D4CC1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695620" y="1501543"/>
            <a:ext cx="4182477" cy="4345092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5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with Caption_Ro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5324A76-E10D-ECDB-EFB0-D799DF01EC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67547"/>
          </a:xfrm>
          <a:prstGeom prst="rect">
            <a:avLst/>
          </a:prstGeom>
        </p:spPr>
      </p:pic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297CA84F-2679-69B5-B697-ECFAA8601281}"/>
              </a:ext>
            </a:extLst>
          </p:cNvPr>
          <p:cNvSpPr/>
          <p:nvPr userDrawn="1"/>
        </p:nvSpPr>
        <p:spPr>
          <a:xfrm>
            <a:off x="-2" y="6135392"/>
            <a:ext cx="12192001" cy="732155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873" y="457201"/>
            <a:ext cx="4182478" cy="1167063"/>
          </a:xfrm>
          <a:solidFill>
            <a:schemeClr val="bg1"/>
          </a:solidFill>
          <a:ln>
            <a:noFill/>
          </a:ln>
        </p:spPr>
        <p:txBody>
          <a:bodyPr anchor="b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5874" y="1709198"/>
            <a:ext cx="4182477" cy="4053929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blue and black logo&#10;&#10;Description automatically generated">
            <a:extLst>
              <a:ext uri="{FF2B5EF4-FFF2-40B4-BE49-F238E27FC236}">
                <a16:creationId xmlns:a16="http://schemas.microsoft.com/office/drawing/2014/main" id="{3DFBE92A-A43D-BAFE-C8B8-8521D49847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173" y="6198204"/>
            <a:ext cx="1580562" cy="606529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732146F-AD8C-EE71-D30D-CE369935D6E2}"/>
              </a:ext>
            </a:extLst>
          </p:cNvPr>
          <p:cNvSpPr txBox="1">
            <a:spLocks/>
          </p:cNvSpPr>
          <p:nvPr userDrawn="1"/>
        </p:nvSpPr>
        <p:spPr>
          <a:xfrm>
            <a:off x="203960" y="6241699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6E44526-8998-E4F0-ACE8-B543252A4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0839" y="457201"/>
            <a:ext cx="5242896" cy="5305926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52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_Blue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ack background with blue lines&#10;&#10;Description automatically generated">
            <a:extLst>
              <a:ext uri="{FF2B5EF4-FFF2-40B4-BE49-F238E27FC236}">
                <a16:creationId xmlns:a16="http://schemas.microsoft.com/office/drawing/2014/main" id="{E4732928-FEA8-32B9-8FD2-80EB02E3B8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3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1710" y="733647"/>
            <a:ext cx="10888580" cy="728618"/>
          </a:xfrm>
          <a:solidFill>
            <a:schemeClr val="bg1"/>
          </a:solidFill>
          <a:ln>
            <a:noFill/>
          </a:ln>
        </p:spPr>
        <p:txBody>
          <a:bodyPr anchor="b">
            <a:normAutofit/>
          </a:bodyPr>
          <a:lstStyle>
            <a:lvl1pPr>
              <a:defRPr sz="3000">
                <a:solidFill>
                  <a:srgbClr val="F583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8099F5-3886-DE2F-2B6F-6E7BFAA3A3D9}"/>
              </a:ext>
            </a:extLst>
          </p:cNvPr>
          <p:cNvSpPr txBox="1">
            <a:spLocks/>
          </p:cNvSpPr>
          <p:nvPr userDrawn="1"/>
        </p:nvSpPr>
        <p:spPr>
          <a:xfrm>
            <a:off x="150798" y="6256489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4" name="Picture 13" descr="A blue and black logo&#10;&#10;Description automatically generated">
            <a:extLst>
              <a:ext uri="{FF2B5EF4-FFF2-40B4-BE49-F238E27FC236}">
                <a16:creationId xmlns:a16="http://schemas.microsoft.com/office/drawing/2014/main" id="{0D676711-78E8-A4D9-2FFC-551CFE35CC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047" y="6184223"/>
            <a:ext cx="1580562" cy="606529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84A99AB-0489-4C04-9D43-34C8DB0DAADE}"/>
              </a:ext>
            </a:extLst>
          </p:cNvPr>
          <p:cNvSpPr txBox="1">
            <a:spLocks/>
          </p:cNvSpPr>
          <p:nvPr userDrawn="1"/>
        </p:nvSpPr>
        <p:spPr>
          <a:xfrm>
            <a:off x="203960" y="6241699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F39946-5158-59EC-C329-5D6E4F750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57672" y="1638666"/>
            <a:ext cx="4182477" cy="4369156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275ED8-EA61-79A2-16AA-8AACAA77C1DE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451851" y="1638666"/>
            <a:ext cx="4182477" cy="4369156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2679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_Blue Li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ack background with blue lines&#10;&#10;Description automatically generated">
            <a:extLst>
              <a:ext uri="{FF2B5EF4-FFF2-40B4-BE49-F238E27FC236}">
                <a16:creationId xmlns:a16="http://schemas.microsoft.com/office/drawing/2014/main" id="{E4732928-FEA8-32B9-8FD2-80EB02E3B8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3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1710" y="733647"/>
            <a:ext cx="10888580" cy="728618"/>
          </a:xfrm>
          <a:solidFill>
            <a:schemeClr val="bg1"/>
          </a:solidFill>
          <a:ln>
            <a:noFill/>
          </a:ln>
        </p:spPr>
        <p:txBody>
          <a:bodyPr anchor="b">
            <a:normAutofit/>
          </a:bodyPr>
          <a:lstStyle>
            <a:lvl1pPr>
              <a:defRPr sz="3000">
                <a:solidFill>
                  <a:srgbClr val="F583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8099F5-3886-DE2F-2B6F-6E7BFAA3A3D9}"/>
              </a:ext>
            </a:extLst>
          </p:cNvPr>
          <p:cNvSpPr txBox="1">
            <a:spLocks/>
          </p:cNvSpPr>
          <p:nvPr userDrawn="1"/>
        </p:nvSpPr>
        <p:spPr>
          <a:xfrm>
            <a:off x="150798" y="6256489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4" name="Picture 13" descr="A blue and black logo&#10;&#10;Description automatically generated">
            <a:extLst>
              <a:ext uri="{FF2B5EF4-FFF2-40B4-BE49-F238E27FC236}">
                <a16:creationId xmlns:a16="http://schemas.microsoft.com/office/drawing/2014/main" id="{0D676711-78E8-A4D9-2FFC-551CFE35CC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047" y="6184223"/>
            <a:ext cx="1580562" cy="606529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84A99AB-0489-4C04-9D43-34C8DB0DAADE}"/>
              </a:ext>
            </a:extLst>
          </p:cNvPr>
          <p:cNvSpPr txBox="1">
            <a:spLocks/>
          </p:cNvSpPr>
          <p:nvPr userDrawn="1"/>
        </p:nvSpPr>
        <p:spPr>
          <a:xfrm>
            <a:off x="203960" y="6241699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FD055F2-FA39-4858-E620-A93A2565E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1710" y="1660358"/>
            <a:ext cx="10888579" cy="4461050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7920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, Content_White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image of a road&#10;&#10;Description automatically generated">
            <a:extLst>
              <a:ext uri="{FF2B5EF4-FFF2-40B4-BE49-F238E27FC236}">
                <a16:creationId xmlns:a16="http://schemas.microsoft.com/office/drawing/2014/main" id="{270BADBC-8064-F718-B86B-346C750A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3" y="0"/>
            <a:ext cx="921618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1710" y="622552"/>
            <a:ext cx="10888580" cy="728618"/>
          </a:xfrm>
          <a:solidFill>
            <a:schemeClr val="bg1"/>
          </a:solidFill>
          <a:ln>
            <a:noFill/>
          </a:ln>
        </p:spPr>
        <p:txBody>
          <a:bodyPr anchor="b">
            <a:normAutofit/>
          </a:bodyPr>
          <a:lstStyle>
            <a:lvl1pPr>
              <a:defRPr sz="3000">
                <a:solidFill>
                  <a:srgbClr val="F583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711" y="1537171"/>
            <a:ext cx="10888579" cy="4461050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8099F5-3886-DE2F-2B6F-6E7BFAA3A3D9}"/>
              </a:ext>
            </a:extLst>
          </p:cNvPr>
          <p:cNvSpPr txBox="1">
            <a:spLocks/>
          </p:cNvSpPr>
          <p:nvPr userDrawn="1"/>
        </p:nvSpPr>
        <p:spPr>
          <a:xfrm>
            <a:off x="150798" y="6256489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4" name="Picture 13" descr="A blue and black logo&#10;&#10;Description automatically generated">
            <a:extLst>
              <a:ext uri="{FF2B5EF4-FFF2-40B4-BE49-F238E27FC236}">
                <a16:creationId xmlns:a16="http://schemas.microsoft.com/office/drawing/2014/main" id="{0D676711-78E8-A4D9-2FFC-551CFE35CC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047" y="6184223"/>
            <a:ext cx="1580562" cy="606529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84A99AB-0489-4C04-9D43-34C8DB0DAADE}"/>
              </a:ext>
            </a:extLst>
          </p:cNvPr>
          <p:cNvSpPr txBox="1">
            <a:spLocks/>
          </p:cNvSpPr>
          <p:nvPr userDrawn="1"/>
        </p:nvSpPr>
        <p:spPr>
          <a:xfrm>
            <a:off x="203960" y="6241699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55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Object_White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image of a road&#10;&#10;Description automatically generated">
            <a:extLst>
              <a:ext uri="{FF2B5EF4-FFF2-40B4-BE49-F238E27FC236}">
                <a16:creationId xmlns:a16="http://schemas.microsoft.com/office/drawing/2014/main" id="{3AB76F3E-0CC2-6E09-F0BF-D8C4409D51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3" y="0"/>
            <a:ext cx="921618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1710" y="636876"/>
            <a:ext cx="10888580" cy="728618"/>
          </a:xfrm>
          <a:solidFill>
            <a:schemeClr val="bg1"/>
          </a:solidFill>
          <a:ln>
            <a:noFill/>
          </a:ln>
        </p:spPr>
        <p:txBody>
          <a:bodyPr anchor="b">
            <a:normAutofit/>
          </a:bodyPr>
          <a:lstStyle>
            <a:lvl1pPr>
              <a:defRPr sz="3000">
                <a:solidFill>
                  <a:srgbClr val="F583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8099F5-3886-DE2F-2B6F-6E7BFAA3A3D9}"/>
              </a:ext>
            </a:extLst>
          </p:cNvPr>
          <p:cNvSpPr txBox="1">
            <a:spLocks/>
          </p:cNvSpPr>
          <p:nvPr userDrawn="1"/>
        </p:nvSpPr>
        <p:spPr>
          <a:xfrm>
            <a:off x="150798" y="6256489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4" name="Picture 13" descr="A blue and black logo&#10;&#10;Description automatically generated">
            <a:extLst>
              <a:ext uri="{FF2B5EF4-FFF2-40B4-BE49-F238E27FC236}">
                <a16:creationId xmlns:a16="http://schemas.microsoft.com/office/drawing/2014/main" id="{0D676711-78E8-A4D9-2FFC-551CFE35CC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047" y="6184223"/>
            <a:ext cx="1580562" cy="606529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84A99AB-0489-4C04-9D43-34C8DB0DAADE}"/>
              </a:ext>
            </a:extLst>
          </p:cNvPr>
          <p:cNvSpPr txBox="1">
            <a:spLocks/>
          </p:cNvSpPr>
          <p:nvPr userDrawn="1"/>
        </p:nvSpPr>
        <p:spPr>
          <a:xfrm>
            <a:off x="203960" y="6241699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831F9-BF41-9EBD-BBE0-5F5F05839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73121" y="1590280"/>
            <a:ext cx="4182477" cy="4369156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3BF245-2B7E-3C85-63D7-152B5602B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6404" y="1590280"/>
            <a:ext cx="4530127" cy="4369156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991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1460-77DF-28E4-4142-CB317A8C8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D6B14E-4D6A-8636-987F-035686292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2D9DD-2B42-D06B-23C8-B97356BF9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D6BA-1841-4A8B-90E7-EF90C688DAA6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C3ED7-CDD2-5061-5697-12470C6CC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CBE19-07E2-C933-89D5-FE22EAF34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56DD-F68F-45FD-A1F5-AACFB737926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outdoor, sky, building, tree&#10;&#10;Description automatically generated">
            <a:extLst>
              <a:ext uri="{FF2B5EF4-FFF2-40B4-BE49-F238E27FC236}">
                <a16:creationId xmlns:a16="http://schemas.microsoft.com/office/drawing/2014/main" id="{818DC315-13A4-250A-434D-69D83FB3C9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AFC4CE4-EC12-07CE-80EA-C4D3B2640CA9}"/>
              </a:ext>
            </a:extLst>
          </p:cNvPr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rgbClr val="1F3C75">
              <a:alpha val="32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BC9981-9F2F-2C13-07D2-0653DC2F7EF9}"/>
              </a:ext>
            </a:extLst>
          </p:cNvPr>
          <p:cNvSpPr/>
          <p:nvPr userDrawn="1"/>
        </p:nvSpPr>
        <p:spPr>
          <a:xfrm>
            <a:off x="3962400" y="687688"/>
            <a:ext cx="4045527" cy="1787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lide Number Placeholder 15">
            <a:extLst>
              <a:ext uri="{FF2B5EF4-FFF2-40B4-BE49-F238E27FC236}">
                <a16:creationId xmlns:a16="http://schemas.microsoft.com/office/drawing/2014/main" id="{8E196A6C-C1B2-EAA2-1BCA-46F8325627E0}"/>
              </a:ext>
            </a:extLst>
          </p:cNvPr>
          <p:cNvSpPr txBox="1">
            <a:spLocks/>
          </p:cNvSpPr>
          <p:nvPr userDrawn="1"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defRPr/>
            </a:pPr>
            <a:fld id="{4F159F02-EA5F-4666-95B9-754A3D7E219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algn="r"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B7F625-8505-567C-87CC-D5274FD67E9A}"/>
              </a:ext>
            </a:extLst>
          </p:cNvPr>
          <p:cNvSpPr/>
          <p:nvPr userDrawn="1"/>
        </p:nvSpPr>
        <p:spPr>
          <a:xfrm>
            <a:off x="4157319" y="1571151"/>
            <a:ext cx="3877361" cy="371569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blue and white logo&#10;&#10;Description automatically generated">
            <a:extLst>
              <a:ext uri="{FF2B5EF4-FFF2-40B4-BE49-F238E27FC236}">
                <a16:creationId xmlns:a16="http://schemas.microsoft.com/office/drawing/2014/main" id="{E47ECD5C-E6F6-60C7-82B6-A0ED3B9655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10" y="1760811"/>
            <a:ext cx="3336378" cy="333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19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Object_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6054" y="736589"/>
            <a:ext cx="8072593" cy="732155"/>
          </a:xfrm>
          <a:solidFill>
            <a:schemeClr val="bg1"/>
          </a:solidFill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055" y="1527776"/>
            <a:ext cx="8072593" cy="4593635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pic>
        <p:nvPicPr>
          <p:cNvPr id="5" name="Picture 4" descr="A traffic light with a pedestrian sign&#10;&#10;Description automatically generated">
            <a:extLst>
              <a:ext uri="{FF2B5EF4-FFF2-40B4-BE49-F238E27FC236}">
                <a16:creationId xmlns:a16="http://schemas.microsoft.com/office/drawing/2014/main" id="{82935E27-3DE1-5A25-7EDA-37847F2B2D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6658" y="0"/>
            <a:ext cx="3115341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8AD0F91-03F4-ACCF-EFF7-AF52950EFFDD}"/>
              </a:ext>
            </a:extLst>
          </p:cNvPr>
          <p:cNvGrpSpPr/>
          <p:nvPr userDrawn="1"/>
        </p:nvGrpSpPr>
        <p:grpSpPr>
          <a:xfrm>
            <a:off x="9076660" y="6121411"/>
            <a:ext cx="3115340" cy="736589"/>
            <a:chOff x="9076660" y="6121411"/>
            <a:chExt cx="3115340" cy="732155"/>
          </a:xfrm>
        </p:grpSpPr>
        <p:sp>
          <p:nvSpPr>
            <p:cNvPr id="6" name="Flowchart: Process 5">
              <a:extLst>
                <a:ext uri="{FF2B5EF4-FFF2-40B4-BE49-F238E27FC236}">
                  <a16:creationId xmlns:a16="http://schemas.microsoft.com/office/drawing/2014/main" id="{0C489955-EB20-7FDE-7695-0A29024B0921}"/>
                </a:ext>
              </a:extLst>
            </p:cNvPr>
            <p:cNvSpPr/>
            <p:nvPr userDrawn="1"/>
          </p:nvSpPr>
          <p:spPr>
            <a:xfrm>
              <a:off x="9076660" y="6121411"/>
              <a:ext cx="3115340" cy="732155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A blue and black logo&#10;&#10;Description automatically generated">
              <a:extLst>
                <a:ext uri="{FF2B5EF4-FFF2-40B4-BE49-F238E27FC236}">
                  <a16:creationId xmlns:a16="http://schemas.microsoft.com/office/drawing/2014/main" id="{BC14A621-F5D7-CE4A-A30E-FC64C07543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4047" y="6184223"/>
              <a:ext cx="1580562" cy="6065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99271E6-5D18-3B93-0565-FF480CAB27DB}"/>
              </a:ext>
            </a:extLst>
          </p:cNvPr>
          <p:cNvSpPr txBox="1">
            <a:spLocks/>
          </p:cNvSpPr>
          <p:nvPr userDrawn="1"/>
        </p:nvSpPr>
        <p:spPr>
          <a:xfrm>
            <a:off x="203960" y="6241699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black background with blue lines&#10;&#10;Description automatically generated">
            <a:extLst>
              <a:ext uri="{FF2B5EF4-FFF2-40B4-BE49-F238E27FC236}">
                <a16:creationId xmlns:a16="http://schemas.microsoft.com/office/drawing/2014/main" id="{E5FA2F3B-119B-142A-8416-74CBCB741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9076657" y="-1"/>
            <a:ext cx="3115342" cy="4807709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9518E54-BCB9-43AF-6EBF-15DBFB480A8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748522545"/>
              </p:ext>
            </p:extLst>
          </p:nvPr>
        </p:nvGraphicFramePr>
        <p:xfrm>
          <a:off x="606054" y="1729582"/>
          <a:ext cx="8072593" cy="439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0956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Object_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6054" y="736589"/>
            <a:ext cx="8072593" cy="732155"/>
          </a:xfrm>
          <a:solidFill>
            <a:schemeClr val="bg1"/>
          </a:solidFill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055" y="1527776"/>
            <a:ext cx="8072593" cy="4593635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pic>
        <p:nvPicPr>
          <p:cNvPr id="5" name="Picture 4" descr="A traffic light with a pedestrian sign&#10;&#10;Description automatically generated">
            <a:extLst>
              <a:ext uri="{FF2B5EF4-FFF2-40B4-BE49-F238E27FC236}">
                <a16:creationId xmlns:a16="http://schemas.microsoft.com/office/drawing/2014/main" id="{82935E27-3DE1-5A25-7EDA-37847F2B2D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6658" y="0"/>
            <a:ext cx="3115341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8AD0F91-03F4-ACCF-EFF7-AF52950EFFDD}"/>
              </a:ext>
            </a:extLst>
          </p:cNvPr>
          <p:cNvGrpSpPr/>
          <p:nvPr userDrawn="1"/>
        </p:nvGrpSpPr>
        <p:grpSpPr>
          <a:xfrm>
            <a:off x="9076660" y="6121411"/>
            <a:ext cx="3115340" cy="736589"/>
            <a:chOff x="9076660" y="6121411"/>
            <a:chExt cx="3115340" cy="732155"/>
          </a:xfrm>
        </p:grpSpPr>
        <p:sp>
          <p:nvSpPr>
            <p:cNvPr id="6" name="Flowchart: Process 5">
              <a:extLst>
                <a:ext uri="{FF2B5EF4-FFF2-40B4-BE49-F238E27FC236}">
                  <a16:creationId xmlns:a16="http://schemas.microsoft.com/office/drawing/2014/main" id="{0C489955-EB20-7FDE-7695-0A29024B0921}"/>
                </a:ext>
              </a:extLst>
            </p:cNvPr>
            <p:cNvSpPr/>
            <p:nvPr userDrawn="1"/>
          </p:nvSpPr>
          <p:spPr>
            <a:xfrm>
              <a:off x="9076660" y="6121411"/>
              <a:ext cx="3115340" cy="732155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A blue and black logo&#10;&#10;Description automatically generated">
              <a:extLst>
                <a:ext uri="{FF2B5EF4-FFF2-40B4-BE49-F238E27FC236}">
                  <a16:creationId xmlns:a16="http://schemas.microsoft.com/office/drawing/2014/main" id="{BC14A621-F5D7-CE4A-A30E-FC64C07543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4047" y="6184223"/>
              <a:ext cx="1580562" cy="6065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99271E6-5D18-3B93-0565-FF480CAB27DB}"/>
              </a:ext>
            </a:extLst>
          </p:cNvPr>
          <p:cNvSpPr txBox="1">
            <a:spLocks/>
          </p:cNvSpPr>
          <p:nvPr userDrawn="1"/>
        </p:nvSpPr>
        <p:spPr>
          <a:xfrm>
            <a:off x="203960" y="6241699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A black and white image of a road&#10;&#10;Description automatically generated">
            <a:extLst>
              <a:ext uri="{FF2B5EF4-FFF2-40B4-BE49-F238E27FC236}">
                <a16:creationId xmlns:a16="http://schemas.microsoft.com/office/drawing/2014/main" id="{B7AFB6F0-8FA9-3C6E-5827-6338C3EFC7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076658" y="0"/>
            <a:ext cx="3115342" cy="61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6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Object_B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6055" y="735063"/>
            <a:ext cx="8072593" cy="732155"/>
          </a:xfrm>
          <a:solidFill>
            <a:schemeClr val="bg1"/>
          </a:solidFill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055" y="1527776"/>
            <a:ext cx="8072593" cy="4593635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pic>
        <p:nvPicPr>
          <p:cNvPr id="11" name="Picture 10" descr="A person on a bicycle on a street corner&#10;&#10;Description automatically generated">
            <a:extLst>
              <a:ext uri="{FF2B5EF4-FFF2-40B4-BE49-F238E27FC236}">
                <a16:creationId xmlns:a16="http://schemas.microsoft.com/office/drawing/2014/main" id="{A245E4DF-BA89-F326-2F75-C437D5A542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6661" y="-1"/>
            <a:ext cx="3115339" cy="6858000"/>
          </a:xfrm>
          <a:prstGeom prst="rect">
            <a:avLst/>
          </a:prstGeom>
        </p:spPr>
      </p:pic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DAC8E68A-F804-E435-1698-A62C88E5AE90}"/>
              </a:ext>
            </a:extLst>
          </p:cNvPr>
          <p:cNvSpPr/>
          <p:nvPr userDrawn="1"/>
        </p:nvSpPr>
        <p:spPr>
          <a:xfrm>
            <a:off x="9076660" y="6121411"/>
            <a:ext cx="3115340" cy="732155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blue and black logo&#10;&#10;Description automatically generated">
            <a:extLst>
              <a:ext uri="{FF2B5EF4-FFF2-40B4-BE49-F238E27FC236}">
                <a16:creationId xmlns:a16="http://schemas.microsoft.com/office/drawing/2014/main" id="{BC14A621-F5D7-CE4A-A30E-FC64C0754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049" y="6184223"/>
            <a:ext cx="1580562" cy="606529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99271E6-5D18-3B93-0565-FF480CAB27DB}"/>
              </a:ext>
            </a:extLst>
          </p:cNvPr>
          <p:cNvSpPr txBox="1">
            <a:spLocks/>
          </p:cNvSpPr>
          <p:nvPr userDrawn="1"/>
        </p:nvSpPr>
        <p:spPr>
          <a:xfrm>
            <a:off x="168374" y="6242112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black background with blue lines&#10;&#10;Description automatically generated">
            <a:extLst>
              <a:ext uri="{FF2B5EF4-FFF2-40B4-BE49-F238E27FC236}">
                <a16:creationId xmlns:a16="http://schemas.microsoft.com/office/drawing/2014/main" id="{8E113EBB-44B0-14AB-0D79-A43AFBD69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9076660" y="-1"/>
            <a:ext cx="3115342" cy="480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9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Object_B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6055" y="735063"/>
            <a:ext cx="8072593" cy="732155"/>
          </a:xfrm>
          <a:solidFill>
            <a:schemeClr val="bg1"/>
          </a:solidFill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055" y="1527776"/>
            <a:ext cx="8072593" cy="4593635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pic>
        <p:nvPicPr>
          <p:cNvPr id="11" name="Picture 10" descr="A person on a bicycle on a street corner&#10;&#10;Description automatically generated">
            <a:extLst>
              <a:ext uri="{FF2B5EF4-FFF2-40B4-BE49-F238E27FC236}">
                <a16:creationId xmlns:a16="http://schemas.microsoft.com/office/drawing/2014/main" id="{A245E4DF-BA89-F326-2F75-C437D5A542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6661" y="-1"/>
            <a:ext cx="3115339" cy="6858000"/>
          </a:xfrm>
          <a:prstGeom prst="rect">
            <a:avLst/>
          </a:prstGeom>
        </p:spPr>
      </p:pic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DAC8E68A-F804-E435-1698-A62C88E5AE90}"/>
              </a:ext>
            </a:extLst>
          </p:cNvPr>
          <p:cNvSpPr/>
          <p:nvPr userDrawn="1"/>
        </p:nvSpPr>
        <p:spPr>
          <a:xfrm>
            <a:off x="9076660" y="6121411"/>
            <a:ext cx="3115340" cy="732155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blue and black logo&#10;&#10;Description automatically generated">
            <a:extLst>
              <a:ext uri="{FF2B5EF4-FFF2-40B4-BE49-F238E27FC236}">
                <a16:creationId xmlns:a16="http://schemas.microsoft.com/office/drawing/2014/main" id="{BC14A621-F5D7-CE4A-A30E-FC64C0754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049" y="6184223"/>
            <a:ext cx="1580562" cy="606529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99271E6-5D18-3B93-0565-FF480CAB27DB}"/>
              </a:ext>
            </a:extLst>
          </p:cNvPr>
          <p:cNvSpPr txBox="1">
            <a:spLocks/>
          </p:cNvSpPr>
          <p:nvPr userDrawn="1"/>
        </p:nvSpPr>
        <p:spPr>
          <a:xfrm>
            <a:off x="168374" y="6242112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A black and white image of a road&#10;&#10;Description automatically generated">
            <a:extLst>
              <a:ext uri="{FF2B5EF4-FFF2-40B4-BE49-F238E27FC236}">
                <a16:creationId xmlns:a16="http://schemas.microsoft.com/office/drawing/2014/main" id="{E760A7C7-1747-828B-1F40-9EA4467B4D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076658" y="0"/>
            <a:ext cx="3115342" cy="61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96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Object_Ro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ad with cars on it&#10;&#10;Description automatically generated">
            <a:extLst>
              <a:ext uri="{FF2B5EF4-FFF2-40B4-BE49-F238E27FC236}">
                <a16:creationId xmlns:a16="http://schemas.microsoft.com/office/drawing/2014/main" id="{8863F825-CB27-26EE-5E0E-9B7018AFEE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6661" y="-1"/>
            <a:ext cx="3115340" cy="61169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6055" y="735063"/>
            <a:ext cx="8072593" cy="732155"/>
          </a:xfrm>
          <a:solidFill>
            <a:schemeClr val="bg1"/>
          </a:solidFill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055" y="1527776"/>
            <a:ext cx="8072593" cy="4593635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DAC8E68A-F804-E435-1698-A62C88E5AE90}"/>
              </a:ext>
            </a:extLst>
          </p:cNvPr>
          <p:cNvSpPr/>
          <p:nvPr userDrawn="1"/>
        </p:nvSpPr>
        <p:spPr>
          <a:xfrm>
            <a:off x="9076660" y="6121411"/>
            <a:ext cx="3115340" cy="732155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blue and black logo&#10;&#10;Description automatically generated">
            <a:extLst>
              <a:ext uri="{FF2B5EF4-FFF2-40B4-BE49-F238E27FC236}">
                <a16:creationId xmlns:a16="http://schemas.microsoft.com/office/drawing/2014/main" id="{BC14A621-F5D7-CE4A-A30E-FC64C0754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049" y="6184223"/>
            <a:ext cx="1580562" cy="606529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99271E6-5D18-3B93-0565-FF480CAB27DB}"/>
              </a:ext>
            </a:extLst>
          </p:cNvPr>
          <p:cNvSpPr txBox="1">
            <a:spLocks/>
          </p:cNvSpPr>
          <p:nvPr userDrawn="1"/>
        </p:nvSpPr>
        <p:spPr>
          <a:xfrm>
            <a:off x="168374" y="6242112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black background with blue lines&#10;&#10;Description automatically generated">
            <a:extLst>
              <a:ext uri="{FF2B5EF4-FFF2-40B4-BE49-F238E27FC236}">
                <a16:creationId xmlns:a16="http://schemas.microsoft.com/office/drawing/2014/main" id="{8F29C29A-563F-33D0-9C48-98937417C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9076657" y="-1"/>
            <a:ext cx="3115342" cy="480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23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Object_Ro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ad with cars on it&#10;&#10;Description automatically generated">
            <a:extLst>
              <a:ext uri="{FF2B5EF4-FFF2-40B4-BE49-F238E27FC236}">
                <a16:creationId xmlns:a16="http://schemas.microsoft.com/office/drawing/2014/main" id="{8863F825-CB27-26EE-5E0E-9B7018AFEE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6661" y="-1"/>
            <a:ext cx="3115340" cy="61169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6055" y="735063"/>
            <a:ext cx="8072593" cy="732155"/>
          </a:xfrm>
          <a:solidFill>
            <a:schemeClr val="bg1"/>
          </a:solidFill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055" y="1527776"/>
            <a:ext cx="8072593" cy="4593635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DAC8E68A-F804-E435-1698-A62C88E5AE90}"/>
              </a:ext>
            </a:extLst>
          </p:cNvPr>
          <p:cNvSpPr/>
          <p:nvPr userDrawn="1"/>
        </p:nvSpPr>
        <p:spPr>
          <a:xfrm>
            <a:off x="9076660" y="6121411"/>
            <a:ext cx="3115340" cy="732155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blue and black logo&#10;&#10;Description automatically generated">
            <a:extLst>
              <a:ext uri="{FF2B5EF4-FFF2-40B4-BE49-F238E27FC236}">
                <a16:creationId xmlns:a16="http://schemas.microsoft.com/office/drawing/2014/main" id="{BC14A621-F5D7-CE4A-A30E-FC64C0754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049" y="6184223"/>
            <a:ext cx="1580562" cy="606529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99271E6-5D18-3B93-0565-FF480CAB27DB}"/>
              </a:ext>
            </a:extLst>
          </p:cNvPr>
          <p:cNvSpPr txBox="1">
            <a:spLocks/>
          </p:cNvSpPr>
          <p:nvPr userDrawn="1"/>
        </p:nvSpPr>
        <p:spPr>
          <a:xfrm>
            <a:off x="168374" y="6242112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A black and white image of a road&#10;&#10;Description automatically generated">
            <a:extLst>
              <a:ext uri="{FF2B5EF4-FFF2-40B4-BE49-F238E27FC236}">
                <a16:creationId xmlns:a16="http://schemas.microsoft.com/office/drawing/2014/main" id="{ABBAF866-A5CB-AEDD-7EB3-7DDDB12240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076658" y="0"/>
            <a:ext cx="3115342" cy="61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84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Object_Ro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road with cars on it&#10;&#10;Description automatically generated">
            <a:extLst>
              <a:ext uri="{FF2B5EF4-FFF2-40B4-BE49-F238E27FC236}">
                <a16:creationId xmlns:a16="http://schemas.microsoft.com/office/drawing/2014/main" id="{85324A76-E10D-ECDB-EFB0-D799DF01EC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67547"/>
          </a:xfrm>
          <a:prstGeom prst="rect">
            <a:avLst/>
          </a:prstGeom>
        </p:spPr>
      </p:pic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297CA84F-2679-69B5-B697-ECFAA8601281}"/>
              </a:ext>
            </a:extLst>
          </p:cNvPr>
          <p:cNvSpPr/>
          <p:nvPr userDrawn="1"/>
        </p:nvSpPr>
        <p:spPr>
          <a:xfrm>
            <a:off x="-2" y="6135392"/>
            <a:ext cx="12192001" cy="732155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873" y="457201"/>
            <a:ext cx="4182478" cy="1167063"/>
          </a:xfrm>
          <a:solidFill>
            <a:schemeClr val="bg1"/>
          </a:solidFill>
          <a:ln>
            <a:noFill/>
          </a:ln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5874" y="1709198"/>
            <a:ext cx="4182477" cy="4053929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A blue and black logo&#10;&#10;Description automatically generated">
            <a:extLst>
              <a:ext uri="{FF2B5EF4-FFF2-40B4-BE49-F238E27FC236}">
                <a16:creationId xmlns:a16="http://schemas.microsoft.com/office/drawing/2014/main" id="{3DFBE92A-A43D-BAFE-C8B8-8521D49847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173" y="6198204"/>
            <a:ext cx="1580562" cy="606529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732146F-AD8C-EE71-D30D-CE369935D6E2}"/>
              </a:ext>
            </a:extLst>
          </p:cNvPr>
          <p:cNvSpPr txBox="1">
            <a:spLocks/>
          </p:cNvSpPr>
          <p:nvPr userDrawn="1"/>
        </p:nvSpPr>
        <p:spPr>
          <a:xfrm>
            <a:off x="203960" y="6241699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6E44526-8998-E4F0-ACE8-B543252A4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0839" y="457201"/>
            <a:ext cx="5242896" cy="5305926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357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_Ae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5324A76-E10D-ECDB-EFB0-D799DF01EC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67547"/>
          </a:xfrm>
          <a:prstGeom prst="rect">
            <a:avLst/>
          </a:prstGeom>
        </p:spPr>
      </p:pic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297CA84F-2679-69B5-B697-ECFAA8601281}"/>
              </a:ext>
            </a:extLst>
          </p:cNvPr>
          <p:cNvSpPr/>
          <p:nvPr userDrawn="1"/>
        </p:nvSpPr>
        <p:spPr>
          <a:xfrm>
            <a:off x="-2" y="6135392"/>
            <a:ext cx="12192001" cy="732155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873" y="457201"/>
            <a:ext cx="10827862" cy="731520"/>
          </a:xfrm>
          <a:solidFill>
            <a:schemeClr val="bg1"/>
          </a:solidFill>
          <a:ln>
            <a:noFill/>
          </a:ln>
        </p:spPr>
        <p:txBody>
          <a:bodyPr anchor="b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3903" y="1489511"/>
            <a:ext cx="4182477" cy="4369156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/>
          </a:p>
        </p:txBody>
      </p:sp>
      <p:pic>
        <p:nvPicPr>
          <p:cNvPr id="10" name="Picture 9" descr="A blue and black logo&#10;&#10;Description automatically generated">
            <a:extLst>
              <a:ext uri="{FF2B5EF4-FFF2-40B4-BE49-F238E27FC236}">
                <a16:creationId xmlns:a16="http://schemas.microsoft.com/office/drawing/2014/main" id="{3DFBE92A-A43D-BAFE-C8B8-8521D49847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173" y="6198204"/>
            <a:ext cx="1580562" cy="606529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732146F-AD8C-EE71-D30D-CE369935D6E2}"/>
              </a:ext>
            </a:extLst>
          </p:cNvPr>
          <p:cNvSpPr txBox="1">
            <a:spLocks/>
          </p:cNvSpPr>
          <p:nvPr userDrawn="1"/>
        </p:nvSpPr>
        <p:spPr>
          <a:xfrm>
            <a:off x="203960" y="6241699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F6EAB10-A57F-66E6-0095-2E0B65D4CC1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695621" y="1489512"/>
            <a:ext cx="4182477" cy="4345092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48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7200" y="616301"/>
            <a:ext cx="7452360" cy="73215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7200" y="1527776"/>
            <a:ext cx="7452360" cy="4713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7465" y="6354891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Arial" panose="020B0604020202020204" pitchFamily="34" charset="0"/>
                <a:ea typeface="Open Sans Condensed" pitchFamily="2" charset="0"/>
                <a:cs typeface="Arial" panose="020B0604020202020204" pitchFamily="34" charset="0"/>
              </a:defRPr>
            </a:lvl1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69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81" r:id="rId3"/>
    <p:sldLayoutId id="2147483662" r:id="rId4"/>
    <p:sldLayoutId id="2147483682" r:id="rId5"/>
    <p:sldLayoutId id="2147483676" r:id="rId6"/>
    <p:sldLayoutId id="2147483683" r:id="rId7"/>
    <p:sldLayoutId id="2147483669" r:id="rId8"/>
    <p:sldLayoutId id="2147483675" r:id="rId9"/>
    <p:sldLayoutId id="2147483678" r:id="rId10"/>
    <p:sldLayoutId id="2147483684" r:id="rId11"/>
    <p:sldLayoutId id="2147483663" r:id="rId12"/>
    <p:sldLayoutId id="2147483679" r:id="rId13"/>
    <p:sldLayoutId id="2147483677" r:id="rId14"/>
    <p:sldLayoutId id="2147483680" r:id="rId15"/>
    <p:sldLayoutId id="214748365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213D75"/>
          </a:solidFill>
          <a:latin typeface="Arial Black" panose="020B0A04020102020204" pitchFamily="34" charset="0"/>
          <a:ea typeface="Open Sans Condensed ExtraBold" pitchFamily="2" charset="0"/>
          <a:cs typeface="Open Sans Condensed ExtraBold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Open Sans Condensed SemiBold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 Narrow" panose="020B0606020202030204" pitchFamily="34" charset="0"/>
          <a:ea typeface="Open Sans Condensed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arrow" panose="020B0606020202030204" pitchFamily="34" charset="0"/>
          <a:ea typeface="Open Sans Condensed Light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77E2-0CC9-EE09-5C7C-1661474F1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en-US" dirty="0"/>
              <a:t>Fiscal Year 2024-25 Budget Amendment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31E42F-4A75-18B6-63CE-F439A31EE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lang="en-US" dirty="0"/>
              <a:t>Dustin Purinton, </a:t>
            </a:r>
            <a:r>
              <a:rPr lang="en-US"/>
              <a:t>Accounting Manager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641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D11A4-1527-A3D0-C826-4BE70274B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F67EB7-2FA9-40A1-46D1-3A9D618A3D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621973"/>
              </p:ext>
            </p:extLst>
          </p:nvPr>
        </p:nvGraphicFramePr>
        <p:xfrm>
          <a:off x="606425" y="1527175"/>
          <a:ext cx="8072438" cy="4594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8787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3961297-0EF6-928C-A71D-C09D31640B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4936248"/>
              </p:ext>
            </p:extLst>
          </p:nvPr>
        </p:nvGraphicFramePr>
        <p:xfrm>
          <a:off x="606425" y="294199"/>
          <a:ext cx="8072438" cy="5827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7548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E5B5F5D-3A14-72A8-BBEC-A414119D11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907237"/>
              </p:ext>
            </p:extLst>
          </p:nvPr>
        </p:nvGraphicFramePr>
        <p:xfrm>
          <a:off x="606425" y="467591"/>
          <a:ext cx="8072438" cy="5653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9536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193E6-3008-970E-2EDD-CF3ECDEFB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A3135-427F-0EAB-8B45-74EA64B76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73121" y="1590280"/>
            <a:ext cx="9967169" cy="818965"/>
          </a:xfrm>
        </p:spPr>
        <p:txBody>
          <a:bodyPr/>
          <a:lstStyle/>
          <a:p>
            <a:r>
              <a:rPr lang="en-US" sz="2400" dirty="0"/>
              <a:t>Approve the Budget Amendment Resolution, allowing a $650,000 lump sum to be paid to the STA UAL.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34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outdoor, sky, building, tree&#10;&#10;Description automatically generated">
            <a:extLst>
              <a:ext uri="{FF2B5EF4-FFF2-40B4-BE49-F238E27FC236}">
                <a16:creationId xmlns:a16="http://schemas.microsoft.com/office/drawing/2014/main" id="{31CBE708-0542-8736-0467-4DF65D8347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01822D7-54A3-7054-96DD-41DE9326AB89}"/>
              </a:ext>
            </a:extLst>
          </p:cNvPr>
          <p:cNvSpPr/>
          <p:nvPr/>
        </p:nvSpPr>
        <p:spPr>
          <a:xfrm>
            <a:off x="3962400" y="687688"/>
            <a:ext cx="4045527" cy="1787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52BDBEC9-2D93-2877-592B-10BC6F0CF37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159F02-EA5F-4666-95B9-754A3D7E21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613DCB-737E-12AA-52A5-3A72F055579D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42A7D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CED9E8-7466-92F7-7FC1-61B3CEED9431}"/>
              </a:ext>
            </a:extLst>
          </p:cNvPr>
          <p:cNvSpPr/>
          <p:nvPr/>
        </p:nvSpPr>
        <p:spPr>
          <a:xfrm>
            <a:off x="4157319" y="1571151"/>
            <a:ext cx="3877361" cy="371569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357C4DAC-1070-4F1F-1FD7-E74E4ED5B0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10" y="1760811"/>
            <a:ext cx="3336378" cy="333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21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Presentation FY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3C74"/>
      </a:accent1>
      <a:accent2>
        <a:srgbClr val="F58438"/>
      </a:accent2>
      <a:accent3>
        <a:srgbClr val="A5A5A5"/>
      </a:accent3>
      <a:accent4>
        <a:srgbClr val="42A7DE"/>
      </a:accent4>
      <a:accent5>
        <a:srgbClr val="FAC099"/>
      </a:accent5>
      <a:accent6>
        <a:srgbClr val="FFD965"/>
      </a:accent6>
      <a:hlink>
        <a:srgbClr val="9CC3E5"/>
      </a:hlink>
      <a:folHlink>
        <a:srgbClr val="954F72"/>
      </a:folHlink>
    </a:clrScheme>
    <a:fontScheme name="Presentation FY25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  <wetp:taskpane dockstate="right" visibility="0" width="350" row="3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E6CAAA87-DD15-4295-8130-DBF31C1E6806}">
  <we:reference id="wa200005669" version="2.0.0.0" store="en-US" storeType="OMEX"/>
  <we:alternateReferences>
    <we:reference id="wa200005669" version="2.0.0.0" store="wa200005669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678DD558-355E-4C76-BAF1-AEAEF3839E96}">
  <we:reference id="wa200005566" version="3.0.0.2" store="en-US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12c6d0-d459-443a-b239-e989686eeb22">
      <UserInfo>
        <DisplayName>Jennifer Doll</DisplayName>
        <AccountId>11</AccountId>
        <AccountType/>
      </UserInfo>
      <UserInfo>
        <DisplayName>Dustin Purinton</DisplayName>
        <AccountId>238</AccountId>
        <AccountType/>
      </UserInfo>
      <UserInfo>
        <DisplayName>Kevin Bewsey</DisplayName>
        <AccountId>227</AccountId>
        <AccountType/>
      </UserInfo>
    </SharedWithUsers>
    <lcf76f155ced4ddcb4097134ff3c332f xmlns="8f98bae5-a605-4eed-a871-1ef8b53b6521">
      <Terms xmlns="http://schemas.microsoft.com/office/infopath/2007/PartnerControls"/>
    </lcf76f155ced4ddcb4097134ff3c332f>
    <TaxCatchAll xmlns="d612c6d0-d459-443a-b239-e989686eeb2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D20838EBF2FB42837130A4AEE42CF2" ma:contentTypeVersion="18" ma:contentTypeDescription="Create a new document." ma:contentTypeScope="" ma:versionID="eb5f3cc9413143ead0bd16f158f5e094">
  <xsd:schema xmlns:xsd="http://www.w3.org/2001/XMLSchema" xmlns:xs="http://www.w3.org/2001/XMLSchema" xmlns:p="http://schemas.microsoft.com/office/2006/metadata/properties" xmlns:ns2="8f98bae5-a605-4eed-a871-1ef8b53b6521" xmlns:ns3="d612c6d0-d459-443a-b239-e989686eeb22" targetNamespace="http://schemas.microsoft.com/office/2006/metadata/properties" ma:root="true" ma:fieldsID="7e72f1c5b31e0ca770e0e4d09f70ceb9" ns2:_="" ns3:_="">
    <xsd:import namespace="8f98bae5-a605-4eed-a871-1ef8b53b6521"/>
    <xsd:import namespace="d612c6d0-d459-443a-b239-e989686eeb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98bae5-a605-4eed-a871-1ef8b53b65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74a9f3f-c33f-43ed-8ee9-80d136ec9d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12c6d0-d459-443a-b239-e989686eeb2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e05a909-feee-4072-9d34-15c14fed7c71}" ma:internalName="TaxCatchAll" ma:showField="CatchAllData" ma:web="d612c6d0-d459-443a-b239-e989686eeb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D3746B-9355-42F7-A139-5C51C46A1A84}">
  <ds:schemaRefs>
    <ds:schemaRef ds:uri="http://schemas.microsoft.com/office/2006/metadata/properties"/>
    <ds:schemaRef ds:uri="http://schemas.microsoft.com/office/infopath/2007/PartnerControls"/>
    <ds:schemaRef ds:uri="d612c6d0-d459-443a-b239-e989686eeb22"/>
    <ds:schemaRef ds:uri="8f98bae5-a605-4eed-a871-1ef8b53b6521"/>
  </ds:schemaRefs>
</ds:datastoreItem>
</file>

<file path=customXml/itemProps2.xml><?xml version="1.0" encoding="utf-8"?>
<ds:datastoreItem xmlns:ds="http://schemas.openxmlformats.org/officeDocument/2006/customXml" ds:itemID="{8BE47A55-8C04-49B1-A6B9-DA310CEC61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7DABDB-0453-4451-855A-EF2C4A658C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98bae5-a605-4eed-a871-1ef8b53b6521"/>
    <ds:schemaRef ds:uri="d612c6d0-d459-443a-b239-e989686eeb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10161</TotalTime>
  <Words>92</Words>
  <Application>Microsoft Office PowerPoint</Application>
  <PresentationFormat>Widescreen</PresentationFormat>
  <Paragraphs>12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Arial Black</vt:lpstr>
      <vt:lpstr>Arial Narrow</vt:lpstr>
      <vt:lpstr>Calibri</vt:lpstr>
      <vt:lpstr>Office 2013 - 2022 Theme</vt:lpstr>
      <vt:lpstr>Fiscal Year 2024-25 Budget Amendment Presentation</vt:lpstr>
      <vt:lpstr>PowerPoint Presentation</vt:lpstr>
      <vt:lpstr>PowerPoint Presentation</vt:lpstr>
      <vt:lpstr>PowerPoint Presentation</vt:lpstr>
      <vt:lpstr>Recommendation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Doll</dc:creator>
  <cp:lastModifiedBy>Dustin Purinton</cp:lastModifiedBy>
  <cp:revision>1</cp:revision>
  <dcterms:created xsi:type="dcterms:W3CDTF">2024-06-18T21:03:21Z</dcterms:created>
  <dcterms:modified xsi:type="dcterms:W3CDTF">2025-03-26T22:49:28Z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0x01010042D20838EBF2FB42837130A4AEE42CF2</vt:lpwstr>
  </property>
  <property fmtid="{D5CDD505-2E9C-101B-9397-08002B2CF9AE}" pid="3" name="MediaServiceImageTags">
    <vt:lpwstr/>
  </property>
</Properties>
</file>