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2" r:id="rId2"/>
    <p:sldId id="417" r:id="rId3"/>
    <p:sldId id="419" r:id="rId4"/>
    <p:sldId id="420" r:id="rId5"/>
    <p:sldId id="418" r:id="rId6"/>
    <p:sldId id="422" r:id="rId7"/>
    <p:sldId id="421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2785" autoAdjust="0"/>
  </p:normalViewPr>
  <p:slideViewPr>
    <p:cSldViewPr>
      <p:cViewPr varScale="1">
        <p:scale>
          <a:sx n="57" d="100"/>
          <a:sy n="57" d="100"/>
        </p:scale>
        <p:origin x="90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38FC9-6DA2-4501-9C71-5C99408E743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48449-AFFB-42BB-B765-953EDBFF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03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4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A41145BB-67BC-4FC5-BA99-2D276DB94F3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429"/>
            <a:ext cx="5607050" cy="418306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4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803F7EA9-F89C-476E-98D0-20AEAA7B9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4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F7EA9-F89C-476E-98D0-20AEAA7B9C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F7EA9-F89C-476E-98D0-20AEAA7B9C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F7EA9-F89C-476E-98D0-20AEAA7B9C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7EA9-F89C-476E-98D0-20AEAA7B9C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58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F7EA9-F89C-476E-98D0-20AEAA7B9C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0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D4909-BC8D-4602-B209-040E4D7D0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6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526BC-BFD8-4962-993E-7E46CB821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46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AFE12-D2AE-43D8-B882-26FB9CC25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3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418D-7BBF-4255-8983-8AFF69D12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45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A063-6026-4C88-882C-C30EF1EE2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73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44786-911F-4E29-AE34-DAC63B9A5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11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E318D-5EF9-44E1-85BA-7D851560F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27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8DBD9-8BF4-48E8-9A57-011D4A408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98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D2115-EE32-4D33-AF34-3584E4FDD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54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F74AE-FA7A-4877-90DC-16060CB6D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17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7578A-7C41-4FC9-BBC1-4153D851D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21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robinson-HD500:jobs:rt%20departments:gm:powerpoints:templates:template5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8D8D5B-391B-411A-A9C9-A39C8AD851F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robinson-HD500:jobs:rt departments:gm:powerpoints:templates:template5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17575"/>
          </a:xfrm>
        </p:spPr>
        <p:txBody>
          <a:bodyPr/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Sacramento Regional Transit District </a:t>
            </a:r>
            <a:br>
              <a:rPr lang="en-US" b="1" dirty="0"/>
            </a:br>
            <a:br>
              <a:rPr lang="en-US" b="1" dirty="0"/>
            </a:br>
            <a:r>
              <a:rPr lang="en-US" dirty="0"/>
              <a:t>FY 20 LPP Competitive  Project Nomination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9585B-6C2F-49E8-A283-B21BC5E00849}"/>
              </a:ext>
            </a:extLst>
          </p:cNvPr>
          <p:cNvSpPr txBox="1"/>
          <p:nvPr/>
        </p:nvSpPr>
        <p:spPr>
          <a:xfrm>
            <a:off x="2971800" y="6172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Jofil Borja</a:t>
            </a:r>
            <a:br>
              <a:rPr lang="en-US" sz="1600" dirty="0"/>
            </a:br>
            <a:r>
              <a:rPr lang="en-US" sz="1600" dirty="0"/>
              <a:t>Senior Community Relations Officer</a:t>
            </a:r>
          </a:p>
        </p:txBody>
      </p:sp>
    </p:spTree>
    <p:extLst>
      <p:ext uri="{BB962C8B-B14F-4D97-AF65-F5344CB8AC3E}">
        <p14:creationId xmlns:p14="http://schemas.microsoft.com/office/powerpoint/2010/main" val="134505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772400" cy="609600"/>
          </a:xfrm>
        </p:spPr>
        <p:txBody>
          <a:bodyPr/>
          <a:lstStyle/>
          <a:p>
            <a:r>
              <a:rPr lang="en-US" sz="3200" b="1" dirty="0"/>
              <a:t>Sacramento Valley Station (SVS) Loop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96318"/>
            <a:ext cx="1905000" cy="457200"/>
          </a:xfrm>
        </p:spPr>
        <p:txBody>
          <a:bodyPr/>
          <a:lstStyle/>
          <a:p>
            <a:fld id="{7A844786-911F-4E29-AE34-DAC63B9A51B5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33538"/>
            <a:ext cx="8153400" cy="24384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Double tracking of existing light rail system on H St. and 7</a:t>
            </a:r>
            <a:r>
              <a:rPr lang="en-US" baseline="30000" dirty="0"/>
              <a:t>th</a:t>
            </a:r>
            <a:r>
              <a:rPr lang="en-US" dirty="0"/>
              <a:t> St.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Realignment of </a:t>
            </a:r>
            <a:r>
              <a:rPr lang="en-US" dirty="0" err="1"/>
              <a:t>SacRT’s</a:t>
            </a:r>
            <a:r>
              <a:rPr lang="en-US" dirty="0"/>
              <a:t> SVS light rail station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Purchase of </a:t>
            </a:r>
            <a:r>
              <a:rPr lang="en-US" b="1" dirty="0"/>
              <a:t>7</a:t>
            </a:r>
            <a:r>
              <a:rPr lang="en-US" dirty="0"/>
              <a:t> new low-floor light rail vehicles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2" b="14087"/>
          <a:stretch/>
        </p:blipFill>
        <p:spPr bwMode="auto">
          <a:xfrm>
            <a:off x="1312047" y="3619780"/>
            <a:ext cx="651990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9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339"/>
          <a:stretch/>
        </p:blipFill>
        <p:spPr bwMode="auto">
          <a:xfrm>
            <a:off x="367554" y="2057400"/>
            <a:ext cx="353209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4" y="609600"/>
            <a:ext cx="8471646" cy="1143000"/>
          </a:xfrm>
        </p:spPr>
        <p:txBody>
          <a:bodyPr/>
          <a:lstStyle/>
          <a:p>
            <a:r>
              <a:rPr lang="en-US" sz="3600" b="1" dirty="0"/>
              <a:t>Double Tracking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554" y="1515035"/>
            <a:ext cx="14478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Existing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786-911F-4E29-AE34-DAC63B9A51B5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43"/>
          <a:stretch/>
        </p:blipFill>
        <p:spPr bwMode="auto">
          <a:xfrm>
            <a:off x="4191000" y="2066365"/>
            <a:ext cx="369345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4447" y="1524000"/>
            <a:ext cx="2286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Proposed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1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en-US" sz="4000" b="1" dirty="0"/>
              <a:t>Station Realignment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786-911F-4E29-AE34-DAC63B9A51B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t="66782" r="58103"/>
          <a:stretch/>
        </p:blipFill>
        <p:spPr bwMode="auto">
          <a:xfrm>
            <a:off x="304801" y="1828800"/>
            <a:ext cx="420983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333500"/>
            <a:ext cx="1524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Existing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59664" r="50000"/>
          <a:stretch/>
        </p:blipFill>
        <p:spPr bwMode="auto">
          <a:xfrm>
            <a:off x="4360883" y="3200400"/>
            <a:ext cx="440211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571999" y="2736476"/>
            <a:ext cx="198994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264301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839200" cy="685800"/>
          </a:xfrm>
        </p:spPr>
        <p:txBody>
          <a:bodyPr/>
          <a:lstStyle/>
          <a:p>
            <a:r>
              <a:rPr lang="en-US" sz="3500" b="1" dirty="0"/>
              <a:t>Project Benefits + CTC Guidelines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3141" y="6400800"/>
            <a:ext cx="1905000" cy="457200"/>
          </a:xfrm>
        </p:spPr>
        <p:txBody>
          <a:bodyPr/>
          <a:lstStyle/>
          <a:p>
            <a:fld id="{7A844786-911F-4E29-AE34-DAC63B9A51B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375" y="1456267"/>
            <a:ext cx="7010400" cy="4419600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2"/>
                </a:solidFill>
              </a:rPr>
              <a:t>VMT and Congestion Reduction: </a:t>
            </a:r>
            <a:r>
              <a:rPr lang="en-US" sz="2400" dirty="0"/>
              <a:t>664,811,657 (per CARB Quantification Methodology Tool) over the life of the project 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GHG Reduction: </a:t>
            </a:r>
            <a:r>
              <a:rPr lang="en-US" sz="2400" dirty="0"/>
              <a:t>182,053 MTCO2 (per CARB Quantification Methodology Tool) over the life of the project, meeting regional goals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Deliverability:</a:t>
            </a:r>
            <a:r>
              <a:rPr lang="en-US" sz="2400" dirty="0"/>
              <a:t> 1:1 match, project can be phased to deliver components as grants develop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CF422-6698-44DD-8C5E-699583807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96495"/>
            <a:ext cx="7010400" cy="9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6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0B84-B8B2-48A5-8642-1AB91504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799" y="876300"/>
            <a:ext cx="5892801" cy="1143000"/>
          </a:xfrm>
        </p:spPr>
        <p:txBody>
          <a:bodyPr/>
          <a:lstStyle/>
          <a:p>
            <a:r>
              <a:rPr lang="en-US" sz="3300" b="1" dirty="0"/>
              <a:t> Project Benefits (continued)</a:t>
            </a:r>
            <a:endParaRPr lang="en-US" sz="3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3D7B1-2BE5-4C7C-83EF-B8FDE23A6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566" y="2057400"/>
            <a:ext cx="7048634" cy="41148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Economic Development and Job Creation: </a:t>
            </a:r>
            <a:r>
              <a:rPr lang="en-US" dirty="0"/>
              <a:t>will create jobs and support planned growth in railyards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b="1" dirty="0">
                <a:solidFill>
                  <a:schemeClr val="accent2"/>
                </a:solidFill>
              </a:rPr>
              <a:t>System improvements for reliability, safety, and access: </a:t>
            </a:r>
            <a:r>
              <a:rPr lang="en-US" dirty="0"/>
              <a:t>project meets all metrics identified by CTC and improves15 minute service and transit ridership between SVS and Township 9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7928E-1FF9-4A1C-B0F1-6A62C66D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786-911F-4E29-AE34-DAC63B9A51B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6451DC-42AA-4086-AEA2-44474FB70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83" y="941855"/>
            <a:ext cx="952633" cy="88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412EA7-4557-431C-9809-FFA638796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941855"/>
            <a:ext cx="828791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2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     Project Funding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7543800" cy="4114800"/>
          </a:xfrm>
        </p:spPr>
        <p:txBody>
          <a:bodyPr/>
          <a:lstStyle/>
          <a:p>
            <a:r>
              <a:rPr lang="en-US" sz="2400" dirty="0"/>
              <a:t>Total Cost: $133,800,000	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>
                <a:solidFill>
                  <a:schemeClr val="accent2"/>
                </a:solidFill>
              </a:rPr>
              <a:t>LPP Competitive Request: $10,000,000</a:t>
            </a:r>
            <a:br>
              <a:rPr lang="en-US" sz="2400" b="1" dirty="0">
                <a:solidFill>
                  <a:schemeClr val="accent2"/>
                </a:solidFill>
              </a:rPr>
            </a:br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400" dirty="0"/>
              <a:t>LPP Request Match: $10,000,000 (SACOG Regional Funds (CMAQ, STIP,STP) and City of Sacramento Measure A funds) 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000" b="1" i="1" dirty="0"/>
              <a:t>*Future funds: Applying for $70 million of TIRCP (next round of funding), $5 million of City of Sacramento Measure A funds, $15 million of SACOG Regional funds and $21 million of </a:t>
            </a:r>
            <a:r>
              <a:rPr lang="en-US" sz="2000" b="1" i="1" dirty="0" err="1"/>
              <a:t>SacRT</a:t>
            </a:r>
            <a:r>
              <a:rPr lang="en-US" sz="2000" b="1" i="1" dirty="0"/>
              <a:t> Measure A Funds</a:t>
            </a:r>
            <a:r>
              <a:rPr lang="en-US" sz="2400" i="1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786-911F-4E29-AE34-DAC63B9A51B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B2EC1-34B0-4130-A03B-07F4050D1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60685"/>
            <a:ext cx="575733" cy="7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13362"/>
      </p:ext>
    </p:extLst>
  </p:cSld>
  <p:clrMapOvr>
    <a:masterClrMapping/>
  </p:clrMapOvr>
</p:sld>
</file>

<file path=ppt/theme/theme1.xml><?xml version="1.0" encoding="utf-8"?>
<a:theme xmlns:a="http://schemas.openxmlformats.org/drawingml/2006/main" name="03-28-16 FY2017 Budget Presentation">
  <a:themeElements>
    <a:clrScheme name="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03-28-16 FY2017 Budget Presentation</Template>
  <TotalTime>14926</TotalTime>
  <Words>278</Words>
  <Application>Microsoft Office PowerPoint</Application>
  <PresentationFormat>On-screen Show (4:3)</PresentationFormat>
  <Paragraphs>39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03-28-16 FY2017 Budget Presentation</vt:lpstr>
      <vt:lpstr>   Sacramento Regional Transit District   FY 20 LPP Competitive  Project Nomination </vt:lpstr>
      <vt:lpstr>Sacramento Valley Station (SVS) Loop</vt:lpstr>
      <vt:lpstr>Double Tracking Section</vt:lpstr>
      <vt:lpstr>Station Realignment</vt:lpstr>
      <vt:lpstr>Project Benefits + CTC Guidelines</vt:lpstr>
      <vt:lpstr> Project Benefits (continued)</vt:lpstr>
      <vt:lpstr>      Project Funding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2017 Budget Schedule</dc:title>
  <dc:creator>JShevlin</dc:creator>
  <cp:lastModifiedBy>Jofil Borja</cp:lastModifiedBy>
  <cp:revision>460</cp:revision>
  <cp:lastPrinted>2020-02-11T01:16:38Z</cp:lastPrinted>
  <dcterms:created xsi:type="dcterms:W3CDTF">2016-03-18T16:35:01Z</dcterms:created>
  <dcterms:modified xsi:type="dcterms:W3CDTF">2020-05-12T19:19:48Z</dcterms:modified>
</cp:coreProperties>
</file>