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14"/>
  </p:notesMasterIdLst>
  <p:handoutMasterIdLst>
    <p:handoutMasterId r:id="rId15"/>
  </p:handoutMasterIdLst>
  <p:sldIdLst>
    <p:sldId id="257" r:id="rId5"/>
    <p:sldId id="278" r:id="rId6"/>
    <p:sldId id="269" r:id="rId7"/>
    <p:sldId id="285" r:id="rId8"/>
    <p:sldId id="277" r:id="rId9"/>
    <p:sldId id="284" r:id="rId10"/>
    <p:sldId id="267" r:id="rId11"/>
    <p:sldId id="283" r:id="rId12"/>
    <p:sldId id="279" r:id="rId13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Tom Metcalf" initials="TM" lastIdx="0" clrIdx="0">
    <p:extLst>
      <p:ext uri="{19B8F6BF-5375-455C-9EA6-DF929625EA0E}">
        <p15:presenceInfo xmlns:p15="http://schemas.microsoft.com/office/powerpoint/2012/main" userId="S-1-5-21-343818398-261478967-725345543-1528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E7E7D3"/>
    <a:srgbClr val="0000FF"/>
    <a:srgbClr val="00CCFF"/>
    <a:srgbClr val="919925"/>
    <a:srgbClr val="CADDE2"/>
    <a:srgbClr val="365E92"/>
    <a:srgbClr val="820E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186" autoAdjust="0"/>
    <p:restoredTop sz="66472" autoAdjust="0"/>
  </p:normalViewPr>
  <p:slideViewPr>
    <p:cSldViewPr snapToGrid="0">
      <p:cViewPr varScale="1">
        <p:scale>
          <a:sx n="62" d="100"/>
          <a:sy n="62" d="100"/>
        </p:scale>
        <p:origin x="189" y="3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632"/>
    </p:cViewPr>
  </p:sorterViewPr>
  <p:notesViewPr>
    <p:cSldViewPr snapToGrid="0">
      <p:cViewPr varScale="1">
        <p:scale>
          <a:sx n="58" d="100"/>
          <a:sy n="58" d="100"/>
        </p:scale>
        <p:origin x="2456" y="6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169920" cy="619365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588" y="1"/>
            <a:ext cx="3169920" cy="619365"/>
          </a:xfrm>
          <a:prstGeom prst="rect">
            <a:avLst/>
          </a:prstGeom>
        </p:spPr>
        <p:txBody>
          <a:bodyPr vert="horz" lIns="96663" tIns="48332" rIns="96663" bIns="48332" rtlCol="0"/>
          <a:lstStyle>
            <a:lvl1pPr algn="r">
              <a:defRPr sz="1300"/>
            </a:lvl1pPr>
          </a:lstStyle>
          <a:p>
            <a:fld id="{156A31DF-0C1D-4F3A-8973-8CE8B9B0DFD8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11725041"/>
            <a:ext cx="3169920" cy="619363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588" y="11725041"/>
            <a:ext cx="3169920" cy="619363"/>
          </a:xfrm>
          <a:prstGeom prst="rect">
            <a:avLst/>
          </a:prstGeom>
        </p:spPr>
        <p:txBody>
          <a:bodyPr vert="horz" lIns="96663" tIns="48332" rIns="96663" bIns="48332" rtlCol="0" anchor="b"/>
          <a:lstStyle>
            <a:lvl1pPr algn="r">
              <a:defRPr sz="1300"/>
            </a:lvl1pPr>
          </a:lstStyle>
          <a:p>
            <a:fld id="{D2BAC390-6B83-43F7-AE65-0439EC2E2F0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240699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698" cy="619554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832" y="0"/>
            <a:ext cx="3169698" cy="619554"/>
          </a:xfrm>
          <a:prstGeom prst="rect">
            <a:avLst/>
          </a:prstGeom>
        </p:spPr>
        <p:txBody>
          <a:bodyPr vert="horz" lIns="95564" tIns="47782" rIns="95564" bIns="47782" rtlCol="0"/>
          <a:lstStyle>
            <a:lvl1pPr algn="r">
              <a:defRPr sz="1300"/>
            </a:lvl1pPr>
          </a:lstStyle>
          <a:p>
            <a:fld id="{B3A3CD3F-16D0-4783-8DD7-89FC411E3F6D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64" tIns="47782" rIns="95564" bIns="47782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55" y="5940931"/>
            <a:ext cx="5851492" cy="4860953"/>
          </a:xfrm>
          <a:prstGeom prst="rect">
            <a:avLst/>
          </a:prstGeom>
        </p:spPr>
        <p:txBody>
          <a:bodyPr vert="horz" lIns="95564" tIns="47782" rIns="95564" bIns="47782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4848"/>
            <a:ext cx="3169698" cy="619554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l">
              <a:defRPr sz="13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832" y="11724848"/>
            <a:ext cx="3169698" cy="619554"/>
          </a:xfrm>
          <a:prstGeom prst="rect">
            <a:avLst/>
          </a:prstGeom>
        </p:spPr>
        <p:txBody>
          <a:bodyPr vert="horz" lIns="95564" tIns="47782" rIns="95564" bIns="47782" rtlCol="0" anchor="b"/>
          <a:lstStyle>
            <a:lvl1pPr algn="r">
              <a:defRPr sz="1300"/>
            </a:lvl1pPr>
          </a:lstStyle>
          <a:p>
            <a:fld id="{66C78065-EBE4-45A6-BB1C-64BC2D9B47D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2011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78065-EBE4-45A6-BB1C-64BC2D9B47DD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186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78065-EBE4-45A6-BB1C-64BC2D9B47DD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96176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78065-EBE4-45A6-BB1C-64BC2D9B47DD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806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PCI is 66, 60 west of mcmillan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C78065-EBE4-45A6-BB1C-64BC2D9B47DD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31618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2443942"/>
            <a:ext cx="5658196" cy="1803861"/>
          </a:xfrm>
        </p:spPr>
        <p:txBody>
          <a:bodyPr anchor="b"/>
          <a:lstStyle>
            <a:lvl1pPr algn="l">
              <a:defRPr sz="6000">
                <a:solidFill>
                  <a:srgbClr val="365E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524000" y="4424710"/>
            <a:ext cx="3388822" cy="83308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Month XX, XXXX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417D-06E5-4571-B90F-3BF3D867DC41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442" y="190134"/>
            <a:ext cx="2187904" cy="211944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26726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365E9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59633"/>
            <a:ext cx="7094838" cy="4917330"/>
          </a:xfrm>
        </p:spPr>
        <p:txBody>
          <a:bodyPr/>
          <a:lstStyle>
            <a:lvl2pPr marL="685800" indent="-228600">
              <a:buFont typeface="Calibri" panose="020F0502020204030204" pitchFamily="34" charset="0"/>
              <a:buChar char="–"/>
              <a:defRPr/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68417D-06E5-4571-B90F-3BF3D867DC41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838200" y="1035698"/>
            <a:ext cx="10515600" cy="0"/>
          </a:xfrm>
          <a:prstGeom prst="line">
            <a:avLst/>
          </a:prstGeom>
          <a:ln w="28575">
            <a:solidFill>
              <a:srgbClr val="820E1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4857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4E4E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7057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259633"/>
            <a:ext cx="10515600" cy="49173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8417D-06E5-4571-B90F-3BF3D867DC41}" type="datetimeFigureOut">
              <a:rPr lang="en-US" smtClean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D32F2-9184-4CF9-A211-6903DEADDD6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4600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365E9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820E1F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20E1F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20E1F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20E1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820E1F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6CC8FCD5-0C79-4795-ADC3-B852BD7BA1F2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524000" y="2857865"/>
            <a:ext cx="9159145" cy="17820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3600" dirty="0">
                <a:solidFill>
                  <a:srgbClr val="365E92"/>
                </a:solidFill>
                <a:latin typeface="+mj-lt"/>
              </a:rPr>
              <a:t>2020 Local Partnership Program (Competitive)</a:t>
            </a:r>
            <a:br>
              <a:rPr lang="en-US" sz="3600" dirty="0">
                <a:solidFill>
                  <a:srgbClr val="365E92"/>
                </a:solidFill>
                <a:latin typeface="+mj-lt"/>
              </a:rPr>
            </a:br>
            <a:br>
              <a:rPr lang="en-US" sz="1400" dirty="0">
                <a:solidFill>
                  <a:srgbClr val="365E92"/>
                </a:solidFill>
                <a:latin typeface="+mj-lt"/>
              </a:rPr>
            </a:br>
            <a:r>
              <a:rPr lang="en-US" sz="3600" dirty="0">
                <a:solidFill>
                  <a:srgbClr val="365E92"/>
                </a:solidFill>
                <a:latin typeface="+mj-lt"/>
              </a:rPr>
              <a:t>Kammerer Road Complete Reconstruction</a:t>
            </a:r>
            <a:br>
              <a:rPr lang="en-US" sz="3600" dirty="0">
                <a:solidFill>
                  <a:srgbClr val="365E92"/>
                </a:solidFill>
                <a:latin typeface="+mj-lt"/>
              </a:rPr>
            </a:br>
            <a:r>
              <a:rPr lang="en-US" sz="3600" dirty="0" err="1">
                <a:solidFill>
                  <a:srgbClr val="365E92"/>
                </a:solidFill>
                <a:latin typeface="+mj-lt"/>
              </a:rPr>
              <a:t>Bruceville</a:t>
            </a:r>
            <a:r>
              <a:rPr lang="en-US" sz="3600" dirty="0">
                <a:solidFill>
                  <a:srgbClr val="365E92"/>
                </a:solidFill>
                <a:latin typeface="+mj-lt"/>
              </a:rPr>
              <a:t> Road to Lent Ranch Parkway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0BF9B1A5-36B5-4059-A199-2654D9C293C9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524000" y="4783582"/>
            <a:ext cx="7591245" cy="1640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/>
              <a:t>Presented by: </a:t>
            </a:r>
          </a:p>
          <a:p>
            <a:r>
              <a:rPr lang="en-US" sz="2000" i="1" dirty="0"/>
              <a:t>Kevin Bewsey, City of Elk Grove Capital Program Division Manager</a:t>
            </a:r>
          </a:p>
          <a:p>
            <a:r>
              <a:rPr lang="en-US" sz="2000" i="1" dirty="0"/>
              <a:t>May 14, 2020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397845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4AD3-0BD2-4D25-800F-8CE0610B8B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49222"/>
            <a:ext cx="3832781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65E92"/>
                </a:solidFill>
                <a:latin typeface="+mj-lt"/>
              </a:rPr>
              <a:t>Project Location</a:t>
            </a: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4277133-493C-4A7E-BB7E-098B002CC037}"/>
              </a:ext>
            </a:extLst>
          </p:cNvPr>
          <p:cNvSpPr/>
          <p:nvPr/>
        </p:nvSpPr>
        <p:spPr>
          <a:xfrm>
            <a:off x="6776085" y="3747134"/>
            <a:ext cx="165735" cy="120015"/>
          </a:xfrm>
          <a:custGeom>
            <a:avLst/>
            <a:gdLst>
              <a:gd name="connsiteX0" fmla="*/ 0 w 167640"/>
              <a:gd name="connsiteY0" fmla="*/ 20955 h 125730"/>
              <a:gd name="connsiteX1" fmla="*/ 3810 w 167640"/>
              <a:gd name="connsiteY1" fmla="*/ 123825 h 125730"/>
              <a:gd name="connsiteX2" fmla="*/ 167640 w 167640"/>
              <a:gd name="connsiteY2" fmla="*/ 125730 h 125730"/>
              <a:gd name="connsiteX3" fmla="*/ 160020 w 167640"/>
              <a:gd name="connsiteY3" fmla="*/ 0 h 125730"/>
              <a:gd name="connsiteX4" fmla="*/ 140970 w 167640"/>
              <a:gd name="connsiteY4" fmla="*/ 0 h 125730"/>
              <a:gd name="connsiteX5" fmla="*/ 0 w 167640"/>
              <a:gd name="connsiteY5" fmla="*/ 20955 h 12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40" h="125730">
                <a:moveTo>
                  <a:pt x="0" y="20955"/>
                </a:moveTo>
                <a:lnTo>
                  <a:pt x="3810" y="123825"/>
                </a:lnTo>
                <a:lnTo>
                  <a:pt x="167640" y="125730"/>
                </a:lnTo>
                <a:lnTo>
                  <a:pt x="160020" y="0"/>
                </a:lnTo>
                <a:lnTo>
                  <a:pt x="140970" y="0"/>
                </a:lnTo>
                <a:lnTo>
                  <a:pt x="0" y="20955"/>
                </a:lnTo>
                <a:close/>
              </a:path>
            </a:pathLst>
          </a:cu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458815-92EB-41CB-AB55-0FB6A053AFF3}"/>
              </a:ext>
            </a:extLst>
          </p:cNvPr>
          <p:cNvGrpSpPr>
            <a:grpSpLocks noChangeAspect="1"/>
          </p:cNvGrpSpPr>
          <p:nvPr/>
        </p:nvGrpSpPr>
        <p:grpSpPr>
          <a:xfrm>
            <a:off x="981205" y="-1065808"/>
            <a:ext cx="10183596" cy="7283084"/>
            <a:chOff x="4136113" y="540490"/>
            <a:chExt cx="7213943" cy="553249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E619E7F-E176-4D69-A29F-11DACEE4DBE1}"/>
                </a:ext>
              </a:extLst>
            </p:cNvPr>
            <p:cNvGrpSpPr/>
            <p:nvPr/>
          </p:nvGrpSpPr>
          <p:grpSpPr>
            <a:xfrm>
              <a:off x="4136113" y="540490"/>
              <a:ext cx="7213943" cy="5532491"/>
              <a:chOff x="4169053" y="864450"/>
              <a:chExt cx="7170407" cy="508589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07B1B59-CAFD-4F22-8397-B40EEF4D4480}"/>
                  </a:ext>
                </a:extLst>
              </p:cNvPr>
              <p:cNvGrpSpPr/>
              <p:nvPr/>
            </p:nvGrpSpPr>
            <p:grpSpPr>
              <a:xfrm>
                <a:off x="4181760" y="864450"/>
                <a:ext cx="7157700" cy="5085894"/>
                <a:chOff x="4181760" y="864450"/>
                <a:chExt cx="7157700" cy="5085894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DB3EAB87-9849-4D2A-AA2D-4EA4A354D1C4}"/>
                    </a:ext>
                  </a:extLst>
                </p:cNvPr>
                <p:cNvGrpSpPr/>
                <p:nvPr/>
              </p:nvGrpSpPr>
              <p:grpSpPr>
                <a:xfrm>
                  <a:off x="4181760" y="864450"/>
                  <a:ext cx="7157700" cy="5085894"/>
                  <a:chOff x="5503423" y="1259985"/>
                  <a:chExt cx="5917982" cy="3982138"/>
                </a:xfrm>
              </p:grpSpPr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2387AAD2-DC35-4BD7-8593-F6ECFCD306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141" t="11734" r="-298"/>
                  <a:stretch/>
                </p:blipFill>
                <p:spPr>
                  <a:xfrm>
                    <a:off x="5503423" y="2460332"/>
                    <a:ext cx="5917982" cy="2781791"/>
                  </a:xfrm>
                  <a:prstGeom prst="rect">
                    <a:avLst/>
                  </a:prstGeom>
                </p:spPr>
              </p:pic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2B153061-1C71-448D-9333-0BDFBE82F38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670856" y="1259985"/>
                    <a:ext cx="5447915" cy="3012564"/>
                    <a:chOff x="6187598" y="4277509"/>
                    <a:chExt cx="3990900" cy="2206869"/>
                  </a:xfrm>
                </p:grpSpPr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633B1242-2546-45F8-8794-2D3E7731EE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26655" y="6190609"/>
                      <a:ext cx="1191251" cy="1947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Kammerer Road</a:t>
                      </a:r>
                    </a:p>
                  </p:txBody>
                </p: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D9E6191A-D55C-4D48-9933-5D9468D628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679199" y="6340278"/>
                      <a:ext cx="601119" cy="5185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1" name="Freeform 8">
                      <a:extLst>
                        <a:ext uri="{FF2B5EF4-FFF2-40B4-BE49-F238E27FC236}">
                          <a16:creationId xmlns:a16="http://schemas.microsoft.com/office/drawing/2014/main" id="{8E7A6359-1758-4665-B855-0F70F5CC3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7598" y="6357801"/>
                      <a:ext cx="1254048" cy="126577"/>
                    </a:xfrm>
                    <a:custGeom>
                      <a:avLst/>
                      <a:gdLst>
                        <a:gd name="connsiteX0" fmla="*/ 0 w 1065320"/>
                        <a:gd name="connsiteY0" fmla="*/ 244019 h 257927"/>
                        <a:gd name="connsiteX1" fmla="*/ 204186 w 1065320"/>
                        <a:gd name="connsiteY1" fmla="*/ 235141 h 257927"/>
                        <a:gd name="connsiteX2" fmla="*/ 355107 w 1065320"/>
                        <a:gd name="connsiteY2" fmla="*/ 30955 h 257927"/>
                        <a:gd name="connsiteX3" fmla="*/ 1065320 w 1065320"/>
                        <a:gd name="connsiteY3" fmla="*/ 4322 h 257927"/>
                        <a:gd name="connsiteX0" fmla="*/ 0 w 1072464"/>
                        <a:gd name="connsiteY0" fmla="*/ 103525 h 235932"/>
                        <a:gd name="connsiteX1" fmla="*/ 211330 w 1072464"/>
                        <a:gd name="connsiteY1" fmla="*/ 235141 h 235932"/>
                        <a:gd name="connsiteX2" fmla="*/ 362251 w 1072464"/>
                        <a:gd name="connsiteY2" fmla="*/ 30955 h 235932"/>
                        <a:gd name="connsiteX3" fmla="*/ 1072464 w 1072464"/>
                        <a:gd name="connsiteY3" fmla="*/ 4322 h 235932"/>
                        <a:gd name="connsiteX0" fmla="*/ 0 w 1072464"/>
                        <a:gd name="connsiteY0" fmla="*/ 100424 h 108216"/>
                        <a:gd name="connsiteX1" fmla="*/ 201805 w 1072464"/>
                        <a:gd name="connsiteY1" fmla="*/ 96309 h 108216"/>
                        <a:gd name="connsiteX2" fmla="*/ 362251 w 1072464"/>
                        <a:gd name="connsiteY2" fmla="*/ 27854 h 108216"/>
                        <a:gd name="connsiteX3" fmla="*/ 1072464 w 1072464"/>
                        <a:gd name="connsiteY3" fmla="*/ 1221 h 108216"/>
                        <a:gd name="connsiteX0" fmla="*/ 0 w 1072464"/>
                        <a:gd name="connsiteY0" fmla="*/ 106031 h 115086"/>
                        <a:gd name="connsiteX1" fmla="*/ 201805 w 1072464"/>
                        <a:gd name="connsiteY1" fmla="*/ 101916 h 115086"/>
                        <a:gd name="connsiteX2" fmla="*/ 590851 w 1072464"/>
                        <a:gd name="connsiteY2" fmla="*/ 9649 h 115086"/>
                        <a:gd name="connsiteX3" fmla="*/ 1072464 w 1072464"/>
                        <a:gd name="connsiteY3" fmla="*/ 6828 h 115086"/>
                        <a:gd name="connsiteX0" fmla="*/ 0 w 1072464"/>
                        <a:gd name="connsiteY0" fmla="*/ 101506 h 110561"/>
                        <a:gd name="connsiteX1" fmla="*/ 201805 w 1072464"/>
                        <a:gd name="connsiteY1" fmla="*/ 97391 h 110561"/>
                        <a:gd name="connsiteX2" fmla="*/ 590851 w 1072464"/>
                        <a:gd name="connsiteY2" fmla="*/ 5124 h 110561"/>
                        <a:gd name="connsiteX3" fmla="*/ 1072464 w 1072464"/>
                        <a:gd name="connsiteY3" fmla="*/ 2303 h 110561"/>
                        <a:gd name="connsiteX0" fmla="*/ 0 w 1072464"/>
                        <a:gd name="connsiteY0" fmla="*/ 101506 h 109065"/>
                        <a:gd name="connsiteX1" fmla="*/ 201805 w 1072464"/>
                        <a:gd name="connsiteY1" fmla="*/ 97391 h 109065"/>
                        <a:gd name="connsiteX2" fmla="*/ 590851 w 1072464"/>
                        <a:gd name="connsiteY2" fmla="*/ 5124 h 109065"/>
                        <a:gd name="connsiteX3" fmla="*/ 1072464 w 1072464"/>
                        <a:gd name="connsiteY3" fmla="*/ 2303 h 109065"/>
                        <a:gd name="connsiteX0" fmla="*/ 0 w 1072464"/>
                        <a:gd name="connsiteY0" fmla="*/ 103887 h 112108"/>
                        <a:gd name="connsiteX1" fmla="*/ 201805 w 1072464"/>
                        <a:gd name="connsiteY1" fmla="*/ 97391 h 112108"/>
                        <a:gd name="connsiteX2" fmla="*/ 590851 w 1072464"/>
                        <a:gd name="connsiteY2" fmla="*/ 5124 h 112108"/>
                        <a:gd name="connsiteX3" fmla="*/ 1072464 w 1072464"/>
                        <a:gd name="connsiteY3" fmla="*/ 2303 h 112108"/>
                        <a:gd name="connsiteX0" fmla="*/ 0 w 1072464"/>
                        <a:gd name="connsiteY0" fmla="*/ 103887 h 105823"/>
                        <a:gd name="connsiteX1" fmla="*/ 201805 w 1072464"/>
                        <a:gd name="connsiteY1" fmla="*/ 97391 h 105823"/>
                        <a:gd name="connsiteX2" fmla="*/ 590851 w 1072464"/>
                        <a:gd name="connsiteY2" fmla="*/ 5124 h 105823"/>
                        <a:gd name="connsiteX3" fmla="*/ 1072464 w 1072464"/>
                        <a:gd name="connsiteY3" fmla="*/ 2303 h 105823"/>
                        <a:gd name="connsiteX0" fmla="*/ 0 w 1093895"/>
                        <a:gd name="connsiteY0" fmla="*/ 112684 h 114620"/>
                        <a:gd name="connsiteX1" fmla="*/ 201805 w 1093895"/>
                        <a:gd name="connsiteY1" fmla="*/ 106188 h 114620"/>
                        <a:gd name="connsiteX2" fmla="*/ 590851 w 1093895"/>
                        <a:gd name="connsiteY2" fmla="*/ 13921 h 114620"/>
                        <a:gd name="connsiteX3" fmla="*/ 1093895 w 1093895"/>
                        <a:gd name="connsiteY3" fmla="*/ 3956 h 114620"/>
                        <a:gd name="connsiteX0" fmla="*/ 0 w 1092621"/>
                        <a:gd name="connsiteY0" fmla="*/ 117472 h 119408"/>
                        <a:gd name="connsiteX1" fmla="*/ 201805 w 1092621"/>
                        <a:gd name="connsiteY1" fmla="*/ 110976 h 119408"/>
                        <a:gd name="connsiteX2" fmla="*/ 590851 w 1092621"/>
                        <a:gd name="connsiteY2" fmla="*/ 18709 h 119408"/>
                        <a:gd name="connsiteX3" fmla="*/ 1092621 w 1092621"/>
                        <a:gd name="connsiteY3" fmla="*/ 2341 h 119408"/>
                        <a:gd name="connsiteX0" fmla="*/ 0 w 1092621"/>
                        <a:gd name="connsiteY0" fmla="*/ 117472 h 117472"/>
                        <a:gd name="connsiteX1" fmla="*/ 202442 w 1092621"/>
                        <a:gd name="connsiteY1" fmla="*/ 105214 h 117472"/>
                        <a:gd name="connsiteX2" fmla="*/ 590851 w 1092621"/>
                        <a:gd name="connsiteY2" fmla="*/ 18709 h 117472"/>
                        <a:gd name="connsiteX3" fmla="*/ 1092621 w 1092621"/>
                        <a:gd name="connsiteY3" fmla="*/ 2341 h 1174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92621" h="117472">
                          <a:moveTo>
                            <a:pt x="0" y="117472"/>
                          </a:moveTo>
                          <a:cubicBezTo>
                            <a:pt x="77263" y="114119"/>
                            <a:pt x="103967" y="121675"/>
                            <a:pt x="202442" y="105214"/>
                          </a:cubicBezTo>
                          <a:cubicBezTo>
                            <a:pt x="300917" y="88754"/>
                            <a:pt x="442169" y="35748"/>
                            <a:pt x="590851" y="18709"/>
                          </a:cubicBezTo>
                          <a:cubicBezTo>
                            <a:pt x="739533" y="1670"/>
                            <a:pt x="809275" y="-3578"/>
                            <a:pt x="1092621" y="2341"/>
                          </a:cubicBezTo>
                        </a:path>
                      </a:pathLst>
                    </a:custGeom>
                    <a:ln w="38100">
                      <a:solidFill>
                        <a:srgbClr val="FF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92870515-F950-4936-808F-A9BCA4C32D32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7664724" y="5156143"/>
                      <a:ext cx="1979614" cy="2223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Lotz Parkway.</a:t>
                      </a:r>
                    </a:p>
                  </p:txBody>
                </p:sp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333E84DD-C89D-424E-9F30-FC20A0CA9B85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8709117" y="5652980"/>
                      <a:ext cx="1060270" cy="2015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Lent Ranch Parkway</a:t>
                      </a:r>
                    </a:p>
                  </p:txBody>
                </p:sp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56289A34-DEA4-46DD-8553-A7C51BE097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40042" y="5313247"/>
                      <a:ext cx="838456" cy="30658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SR-99</a:t>
                      </a:r>
                    </a:p>
                  </p:txBody>
                </p: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A7CCCF36-5B95-4FF9-B428-512B9F08BD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437038" y="6225186"/>
                      <a:ext cx="0" cy="12311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60AC12AF-0CA9-4900-B556-75474EBF8C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86479" y="6219959"/>
                      <a:ext cx="0" cy="12311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AC60648-8251-471A-822E-20142955BEF1}"/>
                    </a:ext>
                  </a:extLst>
                </p:cNvPr>
                <p:cNvSpPr txBox="1"/>
                <p:nvPr/>
              </p:nvSpPr>
              <p:spPr>
                <a:xfrm rot="16200000">
                  <a:off x="5988148" y="3537991"/>
                  <a:ext cx="1077360" cy="6424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FFFF"/>
                      </a:solidFill>
                    </a:rPr>
                    <a:t>McMillan Road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0A8F81-8832-4706-A032-6FB8AF0CB36E}"/>
                  </a:ext>
                </a:extLst>
              </p:cNvPr>
              <p:cNvSpPr txBox="1"/>
              <p:nvPr/>
            </p:nvSpPr>
            <p:spPr>
              <a:xfrm rot="16200000">
                <a:off x="3588809" y="3443598"/>
                <a:ext cx="1420540" cy="26005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Bruceville Road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6AF9CF-9580-45DF-9607-37BD0460CEAF}"/>
                </a:ext>
              </a:extLst>
            </p:cNvPr>
            <p:cNvSpPr txBox="1"/>
            <p:nvPr/>
          </p:nvSpPr>
          <p:spPr>
            <a:xfrm rot="16200000">
              <a:off x="5906917" y="2231576"/>
              <a:ext cx="1184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Big Horn Boulevard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64968E-F454-44F3-BBF0-7CFAD71CAAAD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4227427" y="4112003"/>
            <a:ext cx="2918960" cy="2226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>
            <a:extLst>
              <a:ext uri="{FF2B5EF4-FFF2-40B4-BE49-F238E27FC236}">
                <a16:creationId xmlns:a16="http://schemas.microsoft.com/office/drawing/2014/main" id="{48E09F46-C26C-4C6C-AAFB-4E5A226BCC0D}"/>
              </a:ext>
            </a:extLst>
          </p:cNvPr>
          <p:cNvSpPr txBox="1"/>
          <p:nvPr/>
        </p:nvSpPr>
        <p:spPr>
          <a:xfrm rot="19114508">
            <a:off x="9702040" y="2197853"/>
            <a:ext cx="13886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Grant Line </a:t>
            </a:r>
          </a:p>
          <a:p>
            <a:r>
              <a:rPr lang="en-US" b="1" dirty="0">
                <a:solidFill>
                  <a:srgbClr val="FFFFFF"/>
                </a:solidFill>
              </a:rPr>
              <a:t>Road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2D762A-DFB3-49CF-924D-6A77F587CFC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583" t="24912" r="20219" b="41240"/>
          <a:stretch/>
        </p:blipFill>
        <p:spPr>
          <a:xfrm>
            <a:off x="7214482" y="4280719"/>
            <a:ext cx="4474435" cy="2405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9563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4AD3-0BD2-4D25-800F-8CE0610B8B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49222"/>
            <a:ext cx="5066414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solidFill>
                  <a:srgbClr val="365E92"/>
                </a:solidFill>
                <a:latin typeface="+mj-lt"/>
              </a:rPr>
              <a:t>Project Summary</a:t>
            </a:r>
          </a:p>
        </p:txBody>
      </p:sp>
      <p:sp>
        <p:nvSpPr>
          <p:cNvPr id="12" name="Content Placeholder 3">
            <a:extLst>
              <a:ext uri="{FF2B5EF4-FFF2-40B4-BE49-F238E27FC236}">
                <a16:creationId xmlns:a16="http://schemas.microsoft.com/office/drawing/2014/main" id="{5B85F0A4-4E1A-49DB-9AA2-3E6121B546CE}"/>
              </a:ext>
            </a:extLst>
          </p:cNvPr>
          <p:cNvSpPr txBox="1">
            <a:spLocks/>
          </p:cNvSpPr>
          <p:nvPr/>
        </p:nvSpPr>
        <p:spPr>
          <a:xfrm>
            <a:off x="888598" y="1265303"/>
            <a:ext cx="10256569" cy="2815417"/>
          </a:xfrm>
          <a:prstGeom prst="rect">
            <a:avLst/>
          </a:prstGeom>
          <a:noFill/>
        </p:spPr>
        <p:txBody>
          <a:bodyPr vert="horz" wrap="square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820E1F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0E1F"/>
              </a:buClr>
              <a:buFont typeface="Calibri" panose="020F0502020204030204" pitchFamily="34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0E1F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0E1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820E1F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Reconstruct 2.5 miles of existing Kammerer Road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Two lane divided roadway 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Shoulder/class III bikeway</a:t>
            </a: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dirty="0"/>
              <a:t>Median or two-way left turn lanes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4E8DE-6B53-4D10-A5A6-EFCEBA88DA5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190" t="28092" r="10754" b="43480"/>
          <a:stretch/>
        </p:blipFill>
        <p:spPr>
          <a:xfrm>
            <a:off x="838200" y="4080721"/>
            <a:ext cx="10256570" cy="24280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3204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A914AD3-0BD2-4D25-800F-8CE0610B8BB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49222"/>
            <a:ext cx="3242683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65E92"/>
                </a:solidFill>
                <a:latin typeface="+mj-lt"/>
              </a:rPr>
              <a:t>Project </a:t>
            </a:r>
            <a:r>
              <a:rPr lang="en-US" dirty="0"/>
              <a:t>Limits</a:t>
            </a:r>
            <a:endParaRPr lang="en-US" sz="4400" dirty="0">
              <a:solidFill>
                <a:srgbClr val="365E92"/>
              </a:solidFill>
              <a:latin typeface="+mj-lt"/>
            </a:endParaRPr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74277133-493C-4A7E-BB7E-098B002CC037}"/>
              </a:ext>
            </a:extLst>
          </p:cNvPr>
          <p:cNvSpPr/>
          <p:nvPr/>
        </p:nvSpPr>
        <p:spPr>
          <a:xfrm>
            <a:off x="6776085" y="3747134"/>
            <a:ext cx="165735" cy="120015"/>
          </a:xfrm>
          <a:custGeom>
            <a:avLst/>
            <a:gdLst>
              <a:gd name="connsiteX0" fmla="*/ 0 w 167640"/>
              <a:gd name="connsiteY0" fmla="*/ 20955 h 125730"/>
              <a:gd name="connsiteX1" fmla="*/ 3810 w 167640"/>
              <a:gd name="connsiteY1" fmla="*/ 123825 h 125730"/>
              <a:gd name="connsiteX2" fmla="*/ 167640 w 167640"/>
              <a:gd name="connsiteY2" fmla="*/ 125730 h 125730"/>
              <a:gd name="connsiteX3" fmla="*/ 160020 w 167640"/>
              <a:gd name="connsiteY3" fmla="*/ 0 h 125730"/>
              <a:gd name="connsiteX4" fmla="*/ 140970 w 167640"/>
              <a:gd name="connsiteY4" fmla="*/ 0 h 125730"/>
              <a:gd name="connsiteX5" fmla="*/ 0 w 167640"/>
              <a:gd name="connsiteY5" fmla="*/ 20955 h 125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67640" h="125730">
                <a:moveTo>
                  <a:pt x="0" y="20955"/>
                </a:moveTo>
                <a:lnTo>
                  <a:pt x="3810" y="123825"/>
                </a:lnTo>
                <a:lnTo>
                  <a:pt x="167640" y="125730"/>
                </a:lnTo>
                <a:lnTo>
                  <a:pt x="160020" y="0"/>
                </a:lnTo>
                <a:lnTo>
                  <a:pt x="140970" y="0"/>
                </a:lnTo>
                <a:lnTo>
                  <a:pt x="0" y="20955"/>
                </a:lnTo>
                <a:close/>
              </a:path>
            </a:pathLst>
          </a:custGeom>
          <a:solidFill>
            <a:srgbClr val="00CCFF"/>
          </a:solidFill>
          <a:ln>
            <a:solidFill>
              <a:srgbClr val="00CC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458815-92EB-41CB-AB55-0FB6A053AFF3}"/>
              </a:ext>
            </a:extLst>
          </p:cNvPr>
          <p:cNvGrpSpPr>
            <a:grpSpLocks noChangeAspect="1"/>
          </p:cNvGrpSpPr>
          <p:nvPr/>
        </p:nvGrpSpPr>
        <p:grpSpPr>
          <a:xfrm>
            <a:off x="810285" y="-435717"/>
            <a:ext cx="10224687" cy="7283084"/>
            <a:chOff x="4107007" y="540490"/>
            <a:chExt cx="7243051" cy="5532491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3E619E7F-E176-4D69-A29F-11DACEE4DBE1}"/>
                </a:ext>
              </a:extLst>
            </p:cNvPr>
            <p:cNvGrpSpPr/>
            <p:nvPr/>
          </p:nvGrpSpPr>
          <p:grpSpPr>
            <a:xfrm>
              <a:off x="4107007" y="540490"/>
              <a:ext cx="7243051" cy="5532491"/>
              <a:chOff x="4140121" y="864450"/>
              <a:chExt cx="7199339" cy="5085894"/>
            </a:xfrm>
          </p:grpSpPr>
          <p:grpSp>
            <p:nvGrpSpPr>
              <p:cNvPr id="41" name="Group 40">
                <a:extLst>
                  <a:ext uri="{FF2B5EF4-FFF2-40B4-BE49-F238E27FC236}">
                    <a16:creationId xmlns:a16="http://schemas.microsoft.com/office/drawing/2014/main" id="{307B1B59-CAFD-4F22-8397-B40EEF4D4480}"/>
                  </a:ext>
                </a:extLst>
              </p:cNvPr>
              <p:cNvGrpSpPr/>
              <p:nvPr/>
            </p:nvGrpSpPr>
            <p:grpSpPr>
              <a:xfrm>
                <a:off x="4181760" y="864450"/>
                <a:ext cx="7157700" cy="5085894"/>
                <a:chOff x="4181760" y="864450"/>
                <a:chExt cx="7157700" cy="5085894"/>
              </a:xfrm>
            </p:grpSpPr>
            <p:grpSp>
              <p:nvGrpSpPr>
                <p:cNvPr id="45" name="Group 44">
                  <a:extLst>
                    <a:ext uri="{FF2B5EF4-FFF2-40B4-BE49-F238E27FC236}">
                      <a16:creationId xmlns:a16="http://schemas.microsoft.com/office/drawing/2014/main" id="{DB3EAB87-9849-4D2A-AA2D-4EA4A354D1C4}"/>
                    </a:ext>
                  </a:extLst>
                </p:cNvPr>
                <p:cNvGrpSpPr/>
                <p:nvPr/>
              </p:nvGrpSpPr>
              <p:grpSpPr>
                <a:xfrm>
                  <a:off x="4181760" y="864450"/>
                  <a:ext cx="7157700" cy="5085894"/>
                  <a:chOff x="5503423" y="1259985"/>
                  <a:chExt cx="5917982" cy="3982138"/>
                </a:xfrm>
              </p:grpSpPr>
              <p:pic>
                <p:nvPicPr>
                  <p:cNvPr id="47" name="Picture 46">
                    <a:extLst>
                      <a:ext uri="{FF2B5EF4-FFF2-40B4-BE49-F238E27FC236}">
                        <a16:creationId xmlns:a16="http://schemas.microsoft.com/office/drawing/2014/main" id="{2387AAD2-DC35-4BD7-8593-F6ECFCD306CE}"/>
                      </a:ext>
                    </a:extLst>
                  </p:cNvPr>
                  <p:cNvPicPr>
                    <a:picLocks noChangeAspect="1"/>
                  </p:cNvPicPr>
                  <p:nvPr/>
                </p:nvPicPr>
                <p:blipFill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 l="7141" r="-298"/>
                  <a:stretch/>
                </p:blipFill>
                <p:spPr>
                  <a:xfrm>
                    <a:off x="5503423" y="2090538"/>
                    <a:ext cx="5917982" cy="3151585"/>
                  </a:xfrm>
                  <a:prstGeom prst="rect">
                    <a:avLst/>
                  </a:prstGeom>
                </p:spPr>
              </p:pic>
              <p:grpSp>
                <p:nvGrpSpPr>
                  <p:cNvPr id="48" name="Group 47">
                    <a:extLst>
                      <a:ext uri="{FF2B5EF4-FFF2-40B4-BE49-F238E27FC236}">
                        <a16:creationId xmlns:a16="http://schemas.microsoft.com/office/drawing/2014/main" id="{2B153061-1C71-448D-9333-0BDFBE82F388}"/>
                      </a:ext>
                    </a:extLst>
                  </p:cNvPr>
                  <p:cNvGrpSpPr>
                    <a:grpSpLocks noChangeAspect="1"/>
                  </p:cNvGrpSpPr>
                  <p:nvPr/>
                </p:nvGrpSpPr>
                <p:grpSpPr>
                  <a:xfrm>
                    <a:off x="5670856" y="1259985"/>
                    <a:ext cx="5447915" cy="3012564"/>
                    <a:chOff x="6187598" y="4277509"/>
                    <a:chExt cx="3990900" cy="2206869"/>
                  </a:xfrm>
                </p:grpSpPr>
                <p:sp>
                  <p:nvSpPr>
                    <p:cNvPr id="49" name="TextBox 48">
                      <a:extLst>
                        <a:ext uri="{FF2B5EF4-FFF2-40B4-BE49-F238E27FC236}">
                          <a16:creationId xmlns:a16="http://schemas.microsoft.com/office/drawing/2014/main" id="{633B1242-2546-45F8-8794-2D3E7731EE31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7626655" y="6190609"/>
                      <a:ext cx="1191251" cy="19473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Kammerer Road</a:t>
                      </a:r>
                    </a:p>
                  </p:txBody>
                </p:sp>
                <p:cxnSp>
                  <p:nvCxnSpPr>
                    <p:cNvPr id="50" name="Straight Connector 49">
                      <a:extLst>
                        <a:ext uri="{FF2B5EF4-FFF2-40B4-BE49-F238E27FC236}">
                          <a16:creationId xmlns:a16="http://schemas.microsoft.com/office/drawing/2014/main" id="{D9E6191A-D55C-4D48-9933-5D9468D6280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flipH="1">
                      <a:off x="8679199" y="6340278"/>
                      <a:ext cx="601119" cy="5185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51" name="Freeform 8">
                      <a:extLst>
                        <a:ext uri="{FF2B5EF4-FFF2-40B4-BE49-F238E27FC236}">
                          <a16:creationId xmlns:a16="http://schemas.microsoft.com/office/drawing/2014/main" id="{8E7A6359-1758-4665-B855-0F70F5CC3B13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187598" y="6357801"/>
                      <a:ext cx="1254048" cy="126577"/>
                    </a:xfrm>
                    <a:custGeom>
                      <a:avLst/>
                      <a:gdLst>
                        <a:gd name="connsiteX0" fmla="*/ 0 w 1065320"/>
                        <a:gd name="connsiteY0" fmla="*/ 244019 h 257927"/>
                        <a:gd name="connsiteX1" fmla="*/ 204186 w 1065320"/>
                        <a:gd name="connsiteY1" fmla="*/ 235141 h 257927"/>
                        <a:gd name="connsiteX2" fmla="*/ 355107 w 1065320"/>
                        <a:gd name="connsiteY2" fmla="*/ 30955 h 257927"/>
                        <a:gd name="connsiteX3" fmla="*/ 1065320 w 1065320"/>
                        <a:gd name="connsiteY3" fmla="*/ 4322 h 257927"/>
                        <a:gd name="connsiteX0" fmla="*/ 0 w 1072464"/>
                        <a:gd name="connsiteY0" fmla="*/ 103525 h 235932"/>
                        <a:gd name="connsiteX1" fmla="*/ 211330 w 1072464"/>
                        <a:gd name="connsiteY1" fmla="*/ 235141 h 235932"/>
                        <a:gd name="connsiteX2" fmla="*/ 362251 w 1072464"/>
                        <a:gd name="connsiteY2" fmla="*/ 30955 h 235932"/>
                        <a:gd name="connsiteX3" fmla="*/ 1072464 w 1072464"/>
                        <a:gd name="connsiteY3" fmla="*/ 4322 h 235932"/>
                        <a:gd name="connsiteX0" fmla="*/ 0 w 1072464"/>
                        <a:gd name="connsiteY0" fmla="*/ 100424 h 108216"/>
                        <a:gd name="connsiteX1" fmla="*/ 201805 w 1072464"/>
                        <a:gd name="connsiteY1" fmla="*/ 96309 h 108216"/>
                        <a:gd name="connsiteX2" fmla="*/ 362251 w 1072464"/>
                        <a:gd name="connsiteY2" fmla="*/ 27854 h 108216"/>
                        <a:gd name="connsiteX3" fmla="*/ 1072464 w 1072464"/>
                        <a:gd name="connsiteY3" fmla="*/ 1221 h 108216"/>
                        <a:gd name="connsiteX0" fmla="*/ 0 w 1072464"/>
                        <a:gd name="connsiteY0" fmla="*/ 106031 h 115086"/>
                        <a:gd name="connsiteX1" fmla="*/ 201805 w 1072464"/>
                        <a:gd name="connsiteY1" fmla="*/ 101916 h 115086"/>
                        <a:gd name="connsiteX2" fmla="*/ 590851 w 1072464"/>
                        <a:gd name="connsiteY2" fmla="*/ 9649 h 115086"/>
                        <a:gd name="connsiteX3" fmla="*/ 1072464 w 1072464"/>
                        <a:gd name="connsiteY3" fmla="*/ 6828 h 115086"/>
                        <a:gd name="connsiteX0" fmla="*/ 0 w 1072464"/>
                        <a:gd name="connsiteY0" fmla="*/ 101506 h 110561"/>
                        <a:gd name="connsiteX1" fmla="*/ 201805 w 1072464"/>
                        <a:gd name="connsiteY1" fmla="*/ 97391 h 110561"/>
                        <a:gd name="connsiteX2" fmla="*/ 590851 w 1072464"/>
                        <a:gd name="connsiteY2" fmla="*/ 5124 h 110561"/>
                        <a:gd name="connsiteX3" fmla="*/ 1072464 w 1072464"/>
                        <a:gd name="connsiteY3" fmla="*/ 2303 h 110561"/>
                        <a:gd name="connsiteX0" fmla="*/ 0 w 1072464"/>
                        <a:gd name="connsiteY0" fmla="*/ 101506 h 109065"/>
                        <a:gd name="connsiteX1" fmla="*/ 201805 w 1072464"/>
                        <a:gd name="connsiteY1" fmla="*/ 97391 h 109065"/>
                        <a:gd name="connsiteX2" fmla="*/ 590851 w 1072464"/>
                        <a:gd name="connsiteY2" fmla="*/ 5124 h 109065"/>
                        <a:gd name="connsiteX3" fmla="*/ 1072464 w 1072464"/>
                        <a:gd name="connsiteY3" fmla="*/ 2303 h 109065"/>
                        <a:gd name="connsiteX0" fmla="*/ 0 w 1072464"/>
                        <a:gd name="connsiteY0" fmla="*/ 103887 h 112108"/>
                        <a:gd name="connsiteX1" fmla="*/ 201805 w 1072464"/>
                        <a:gd name="connsiteY1" fmla="*/ 97391 h 112108"/>
                        <a:gd name="connsiteX2" fmla="*/ 590851 w 1072464"/>
                        <a:gd name="connsiteY2" fmla="*/ 5124 h 112108"/>
                        <a:gd name="connsiteX3" fmla="*/ 1072464 w 1072464"/>
                        <a:gd name="connsiteY3" fmla="*/ 2303 h 112108"/>
                        <a:gd name="connsiteX0" fmla="*/ 0 w 1072464"/>
                        <a:gd name="connsiteY0" fmla="*/ 103887 h 105823"/>
                        <a:gd name="connsiteX1" fmla="*/ 201805 w 1072464"/>
                        <a:gd name="connsiteY1" fmla="*/ 97391 h 105823"/>
                        <a:gd name="connsiteX2" fmla="*/ 590851 w 1072464"/>
                        <a:gd name="connsiteY2" fmla="*/ 5124 h 105823"/>
                        <a:gd name="connsiteX3" fmla="*/ 1072464 w 1072464"/>
                        <a:gd name="connsiteY3" fmla="*/ 2303 h 105823"/>
                        <a:gd name="connsiteX0" fmla="*/ 0 w 1093895"/>
                        <a:gd name="connsiteY0" fmla="*/ 112684 h 114620"/>
                        <a:gd name="connsiteX1" fmla="*/ 201805 w 1093895"/>
                        <a:gd name="connsiteY1" fmla="*/ 106188 h 114620"/>
                        <a:gd name="connsiteX2" fmla="*/ 590851 w 1093895"/>
                        <a:gd name="connsiteY2" fmla="*/ 13921 h 114620"/>
                        <a:gd name="connsiteX3" fmla="*/ 1093895 w 1093895"/>
                        <a:gd name="connsiteY3" fmla="*/ 3956 h 114620"/>
                        <a:gd name="connsiteX0" fmla="*/ 0 w 1092621"/>
                        <a:gd name="connsiteY0" fmla="*/ 117472 h 119408"/>
                        <a:gd name="connsiteX1" fmla="*/ 201805 w 1092621"/>
                        <a:gd name="connsiteY1" fmla="*/ 110976 h 119408"/>
                        <a:gd name="connsiteX2" fmla="*/ 590851 w 1092621"/>
                        <a:gd name="connsiteY2" fmla="*/ 18709 h 119408"/>
                        <a:gd name="connsiteX3" fmla="*/ 1092621 w 1092621"/>
                        <a:gd name="connsiteY3" fmla="*/ 2341 h 119408"/>
                        <a:gd name="connsiteX0" fmla="*/ 0 w 1092621"/>
                        <a:gd name="connsiteY0" fmla="*/ 117472 h 117472"/>
                        <a:gd name="connsiteX1" fmla="*/ 202442 w 1092621"/>
                        <a:gd name="connsiteY1" fmla="*/ 105214 h 117472"/>
                        <a:gd name="connsiteX2" fmla="*/ 590851 w 1092621"/>
                        <a:gd name="connsiteY2" fmla="*/ 18709 h 117472"/>
                        <a:gd name="connsiteX3" fmla="*/ 1092621 w 1092621"/>
                        <a:gd name="connsiteY3" fmla="*/ 2341 h 1174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</a:cxnLst>
                      <a:rect l="l" t="t" r="r" b="b"/>
                      <a:pathLst>
                        <a:path w="1092621" h="117472">
                          <a:moveTo>
                            <a:pt x="0" y="117472"/>
                          </a:moveTo>
                          <a:cubicBezTo>
                            <a:pt x="77263" y="114119"/>
                            <a:pt x="103967" y="121675"/>
                            <a:pt x="202442" y="105214"/>
                          </a:cubicBezTo>
                          <a:cubicBezTo>
                            <a:pt x="300917" y="88754"/>
                            <a:pt x="442169" y="35748"/>
                            <a:pt x="590851" y="18709"/>
                          </a:cubicBezTo>
                          <a:cubicBezTo>
                            <a:pt x="739533" y="1670"/>
                            <a:pt x="809275" y="-3578"/>
                            <a:pt x="1092621" y="2341"/>
                          </a:cubicBezTo>
                        </a:path>
                      </a:pathLst>
                    </a:custGeom>
                    <a:ln w="38100">
                      <a:solidFill>
                        <a:srgbClr val="FF0000"/>
                      </a:solidFill>
                      <a:prstDash val="solid"/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sp>
                  <p:nvSpPr>
                    <p:cNvPr id="52" name="TextBox 51">
                      <a:extLst>
                        <a:ext uri="{FF2B5EF4-FFF2-40B4-BE49-F238E27FC236}">
                          <a16:creationId xmlns:a16="http://schemas.microsoft.com/office/drawing/2014/main" id="{92870515-F950-4936-808F-A9BCA4C32D32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7664724" y="5156143"/>
                      <a:ext cx="1979614" cy="222346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Lotz Parkway.</a:t>
                      </a:r>
                    </a:p>
                  </p:txBody>
                </p:sp>
                <p:sp>
                  <p:nvSpPr>
                    <p:cNvPr id="53" name="TextBox 52">
                      <a:extLst>
                        <a:ext uri="{FF2B5EF4-FFF2-40B4-BE49-F238E27FC236}">
                          <a16:creationId xmlns:a16="http://schemas.microsoft.com/office/drawing/2014/main" id="{333E84DD-C89D-424E-9F30-FC20A0CA9B85}"/>
                        </a:ext>
                      </a:extLst>
                    </p:cNvPr>
                    <p:cNvSpPr txBox="1"/>
                    <p:nvPr/>
                  </p:nvSpPr>
                  <p:spPr>
                    <a:xfrm rot="16200000">
                      <a:off x="8709117" y="5652980"/>
                      <a:ext cx="1060270" cy="201579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Lent Ranch Parkway</a:t>
                      </a:r>
                    </a:p>
                  </p:txBody>
                </p:sp>
                <p:sp>
                  <p:nvSpPr>
                    <p:cNvPr id="54" name="TextBox 53">
                      <a:extLst>
                        <a:ext uri="{FF2B5EF4-FFF2-40B4-BE49-F238E27FC236}">
                          <a16:creationId xmlns:a16="http://schemas.microsoft.com/office/drawing/2014/main" id="{56289A34-DEA4-46DD-8553-A7C51BE0975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9340042" y="5313247"/>
                      <a:ext cx="838456" cy="306585"/>
                    </a:xfrm>
                    <a:prstGeom prst="rect">
                      <a:avLst/>
                    </a:prstGeom>
                    <a:noFill/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b="1" dirty="0">
                          <a:solidFill>
                            <a:srgbClr val="FFFFFF"/>
                          </a:solidFill>
                        </a:rPr>
                        <a:t>SR-99</a:t>
                      </a:r>
                    </a:p>
                  </p:txBody>
                </p:sp>
                <p:cxnSp>
                  <p:nvCxnSpPr>
                    <p:cNvPr id="55" name="Straight Connector 54">
                      <a:extLst>
                        <a:ext uri="{FF2B5EF4-FFF2-40B4-BE49-F238E27FC236}">
                          <a16:creationId xmlns:a16="http://schemas.microsoft.com/office/drawing/2014/main" id="{A7CCCF36-5B95-4FF9-B428-512B9F08BDB1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7437038" y="6225186"/>
                      <a:ext cx="0" cy="12311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56" name="Straight Connector 55">
                      <a:extLst>
                        <a:ext uri="{FF2B5EF4-FFF2-40B4-BE49-F238E27FC236}">
                          <a16:creationId xmlns:a16="http://schemas.microsoft.com/office/drawing/2014/main" id="{60AC12AF-0CA9-4900-B556-75474EBF8C4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8686479" y="6219959"/>
                      <a:ext cx="0" cy="123116"/>
                    </a:xfrm>
                    <a:prstGeom prst="line">
                      <a:avLst/>
                    </a:prstGeom>
                    <a:ln w="38100">
                      <a:solidFill>
                        <a:srgbClr val="FF0000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0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</p:grpSp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DAC60648-8251-471A-822E-20142955BEF1}"/>
                    </a:ext>
                  </a:extLst>
                </p:cNvPr>
                <p:cNvSpPr txBox="1"/>
                <p:nvPr/>
              </p:nvSpPr>
              <p:spPr>
                <a:xfrm rot="16200000">
                  <a:off x="5988148" y="3537991"/>
                  <a:ext cx="1077360" cy="64243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>
                      <a:solidFill>
                        <a:srgbClr val="FFFFFF"/>
                      </a:solidFill>
                    </a:rPr>
                    <a:t>McMillan Road</a:t>
                  </a:r>
                </a:p>
              </p:txBody>
            </p:sp>
          </p:grp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A30A8F81-8832-4706-A032-6FB8AF0CB36E}"/>
                  </a:ext>
                </a:extLst>
              </p:cNvPr>
              <p:cNvSpPr txBox="1"/>
              <p:nvPr/>
            </p:nvSpPr>
            <p:spPr>
              <a:xfrm rot="16200000">
                <a:off x="2667530" y="2364600"/>
                <a:ext cx="3451368" cy="5061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b="1" dirty="0">
                    <a:solidFill>
                      <a:srgbClr val="FFFFFF"/>
                    </a:solidFill>
                  </a:rPr>
                  <a:t>Bruceville Road</a:t>
                </a:r>
              </a:p>
            </p:txBody>
          </p:sp>
        </p:grp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D6AF9CF-9580-45DF-9607-37BD0460CEAF}"/>
                </a:ext>
              </a:extLst>
            </p:cNvPr>
            <p:cNvSpPr txBox="1"/>
            <p:nvPr/>
          </p:nvSpPr>
          <p:spPr>
            <a:xfrm rot="16200000">
              <a:off x="5916184" y="1880357"/>
              <a:ext cx="118404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Big Horn Boulevard</a:t>
              </a:r>
            </a:p>
          </p:txBody>
        </p:sp>
      </p:grp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7764968E-F454-44F3-BBF0-7CFAD71CAAAD}"/>
              </a:ext>
            </a:extLst>
          </p:cNvPr>
          <p:cNvCxnSpPr>
            <a:cxnSpLocks/>
            <a:endCxn id="51" idx="3"/>
          </p:cNvCxnSpPr>
          <p:nvPr/>
        </p:nvCxnSpPr>
        <p:spPr>
          <a:xfrm flipH="1">
            <a:off x="4097594" y="4742094"/>
            <a:ext cx="2918960" cy="22261"/>
          </a:xfrm>
          <a:prstGeom prst="line">
            <a:avLst/>
          </a:prstGeom>
          <a:ln w="3810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18F1BA8F-065B-4A6E-9BC8-A090895FAF8C}"/>
              </a:ext>
            </a:extLst>
          </p:cNvPr>
          <p:cNvSpPr txBox="1"/>
          <p:nvPr/>
        </p:nvSpPr>
        <p:spPr>
          <a:xfrm>
            <a:off x="4266048" y="5003495"/>
            <a:ext cx="2572567" cy="923330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r>
              <a:rPr lang="en-US" b="1" dirty="0"/>
              <a:t>2018 SB1 LPP Grant - $3M for Construction with a $3M Local Match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F6A6BF2-C84E-4DDA-BA09-9AB0B74152B4}"/>
              </a:ext>
            </a:extLst>
          </p:cNvPr>
          <p:cNvSpPr txBox="1"/>
          <p:nvPr/>
        </p:nvSpPr>
        <p:spPr>
          <a:xfrm>
            <a:off x="1154877" y="5144550"/>
            <a:ext cx="2940566" cy="369332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2020 SB1 LPP Grant Request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62E35081-8069-417C-8666-BEE7A4A031D0}"/>
              </a:ext>
            </a:extLst>
          </p:cNvPr>
          <p:cNvSpPr txBox="1"/>
          <p:nvPr/>
        </p:nvSpPr>
        <p:spPr>
          <a:xfrm>
            <a:off x="7059364" y="4925049"/>
            <a:ext cx="1409539" cy="923330"/>
          </a:xfrm>
          <a:prstGeom prst="rect">
            <a:avLst/>
          </a:prstGeom>
          <a:solidFill>
            <a:srgbClr val="E4E4E4"/>
          </a:solidFill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2020 SB1 LPP Grant Request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96184159-B6AF-4436-A949-FCCB5449AA01}"/>
              </a:ext>
            </a:extLst>
          </p:cNvPr>
          <p:cNvSpPr txBox="1"/>
          <p:nvPr/>
        </p:nvSpPr>
        <p:spPr>
          <a:xfrm rot="18964312">
            <a:off x="9440340" y="2393006"/>
            <a:ext cx="2647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FFFFF"/>
                </a:solidFill>
              </a:rPr>
              <a:t>Grant Line</a:t>
            </a:r>
          </a:p>
          <a:p>
            <a:r>
              <a:rPr lang="en-US" b="1" dirty="0">
                <a:solidFill>
                  <a:srgbClr val="FFFFFF"/>
                </a:solidFill>
              </a:rPr>
              <a:t>Road</a:t>
            </a:r>
          </a:p>
        </p:txBody>
      </p:sp>
    </p:spTree>
    <p:extLst>
      <p:ext uri="{BB962C8B-B14F-4D97-AF65-F5344CB8AC3E}">
        <p14:creationId xmlns:p14="http://schemas.microsoft.com/office/powerpoint/2010/main" val="25841658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A870E-5B59-47FE-9798-811199A0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Competitive Criteria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AFCB8-CD41-46AD-8E16-0CC98FC0F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633"/>
            <a:ext cx="10657114" cy="529602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Cost Effective</a:t>
            </a:r>
          </a:p>
          <a:p>
            <a:pPr lvl="1"/>
            <a:r>
              <a:rPr lang="en-US" dirty="0"/>
              <a:t>Combines two separate City projects to build at once.</a:t>
            </a:r>
          </a:p>
          <a:p>
            <a:r>
              <a:rPr lang="en-US" dirty="0"/>
              <a:t>Deliverability</a:t>
            </a:r>
          </a:p>
          <a:p>
            <a:pPr lvl="1"/>
            <a:r>
              <a:rPr lang="en-US" dirty="0"/>
              <a:t>Projects already underway with CEQA complete and R/W offers made.</a:t>
            </a:r>
          </a:p>
          <a:p>
            <a:r>
              <a:rPr lang="en-US" dirty="0"/>
              <a:t>Leveraging Funds</a:t>
            </a:r>
          </a:p>
          <a:p>
            <a:pPr lvl="1"/>
            <a:r>
              <a:rPr lang="en-US" dirty="0"/>
              <a:t>Leverages previous LPP competitive funds</a:t>
            </a:r>
          </a:p>
          <a:p>
            <a:r>
              <a:rPr lang="en-US" dirty="0"/>
              <a:t>Air Quality/GHG/VMT Reduction</a:t>
            </a:r>
          </a:p>
          <a:p>
            <a:pPr lvl="1"/>
            <a:r>
              <a:rPr lang="en-US" dirty="0"/>
              <a:t>Adds a 6’ wide Class 3 bikeway in each direction.</a:t>
            </a:r>
          </a:p>
          <a:p>
            <a:r>
              <a:rPr lang="en-US" dirty="0"/>
              <a:t>Regional/Community Support</a:t>
            </a:r>
          </a:p>
          <a:p>
            <a:pPr lvl="1"/>
            <a:r>
              <a:rPr lang="en-US" dirty="0"/>
              <a:t>Included in Existing Measure A</a:t>
            </a:r>
          </a:p>
          <a:p>
            <a:pPr lvl="1"/>
            <a:r>
              <a:rPr lang="en-US" dirty="0"/>
              <a:t>Public Outreach Completed</a:t>
            </a:r>
          </a:p>
          <a:p>
            <a:r>
              <a:rPr lang="en-US" dirty="0"/>
              <a:t>Regional/Local Plan</a:t>
            </a:r>
          </a:p>
          <a:p>
            <a:pPr lvl="1"/>
            <a:r>
              <a:rPr lang="en-US" dirty="0"/>
              <a:t>Included in the 2020 MTP/SCS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6390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FA870E-5B59-47FE-9798-811199A01B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Competitive Criteria, Safety and Preservation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5AFCB8-CD41-46AD-8E16-0CC98FC0FD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259633"/>
            <a:ext cx="3246120" cy="5296024"/>
          </a:xfrm>
        </p:spPr>
        <p:txBody>
          <a:bodyPr>
            <a:normAutofit/>
          </a:bodyPr>
          <a:lstStyle/>
          <a:p>
            <a:r>
              <a:rPr lang="en-US" dirty="0"/>
              <a:t>Safety</a:t>
            </a:r>
          </a:p>
          <a:p>
            <a:pPr lvl="1"/>
            <a:r>
              <a:rPr lang="en-US" dirty="0"/>
              <a:t>Adds shoulders.</a:t>
            </a:r>
          </a:p>
          <a:p>
            <a:r>
              <a:rPr lang="en-US" dirty="0"/>
              <a:t>System Preservation</a:t>
            </a:r>
          </a:p>
          <a:p>
            <a:pPr lvl="1"/>
            <a:r>
              <a:rPr lang="en-US" dirty="0"/>
              <a:t>Reconstructs existing road.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ED24246-F638-44DD-AF7D-16C3B638A84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1506"/>
          <a:stretch/>
        </p:blipFill>
        <p:spPr>
          <a:xfrm>
            <a:off x="4327245" y="1172496"/>
            <a:ext cx="6942981" cy="5383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5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F4FA6D-7A00-4AA8-94A7-5E8C0AF394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49222"/>
            <a:ext cx="3965637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65E92"/>
                </a:solidFill>
                <a:latin typeface="+mj-lt"/>
              </a:rPr>
              <a:t>Project Schedule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B16DF3-319C-4EFC-A3A2-BC75AE63B8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1229113"/>
            <a:ext cx="10515600" cy="562888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indent="0">
              <a:spcBef>
                <a:spcPts val="1800"/>
              </a:spcBef>
              <a:buNone/>
            </a:pPr>
            <a:r>
              <a:rPr lang="en-US" sz="3600" dirty="0"/>
              <a:t>December 2018 – Environmental Document Secured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600" dirty="0"/>
              <a:t>December 2020 – ROW Acquisitions Completed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600" dirty="0"/>
              <a:t>January 2021 – Advertise for Construction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600" dirty="0"/>
              <a:t>Spring 2021 – Start of Construction</a:t>
            </a:r>
          </a:p>
          <a:p>
            <a:pPr marL="0" indent="0">
              <a:spcBef>
                <a:spcPts val="1800"/>
              </a:spcBef>
              <a:buNone/>
            </a:pPr>
            <a:r>
              <a:rPr lang="en-US" sz="3600" dirty="0"/>
              <a:t>Fall 2021 – Construction Completed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46915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7F4FA6D-7A00-4AA8-94A7-5E8C0AF3941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49222"/>
            <a:ext cx="2900794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400" dirty="0">
                <a:solidFill>
                  <a:srgbClr val="365E92"/>
                </a:solidFill>
                <a:latin typeface="+mj-lt"/>
              </a:rPr>
              <a:t>Project Cost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AB16DF3-319C-4EFC-A3A2-BC75AE63B8D7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199" y="1229113"/>
            <a:ext cx="10515600" cy="5628887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pPr marL="0" indent="0">
              <a:spcAft>
                <a:spcPts val="1800"/>
              </a:spcAft>
              <a:buNone/>
            </a:pPr>
            <a:r>
              <a:rPr lang="en-US" sz="3600" dirty="0"/>
              <a:t>Total Project Cost = $25.6M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Preliminary Engineering – $1.8M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Other Capital Costs – $300K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ROW – $5.8M</a:t>
            </a:r>
          </a:p>
          <a:p>
            <a:pPr lvl="1"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Environmental – $900K</a:t>
            </a:r>
          </a:p>
          <a:p>
            <a:pPr lvl="1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 dirty="0"/>
              <a:t>Construction &amp; CM - $16.8M</a:t>
            </a:r>
          </a:p>
          <a:p>
            <a:pPr lvl="2">
              <a:spcAft>
                <a:spcPts val="1800"/>
              </a:spcAft>
            </a:pPr>
            <a:r>
              <a:rPr lang="en-US" sz="2800" dirty="0"/>
              <a:t>2018 SB1 LPP Grant = $3M with equal $3M local match</a:t>
            </a:r>
          </a:p>
        </p:txBody>
      </p:sp>
    </p:spTree>
    <p:extLst>
      <p:ext uri="{BB962C8B-B14F-4D97-AF65-F5344CB8AC3E}">
        <p14:creationId xmlns:p14="http://schemas.microsoft.com/office/powerpoint/2010/main" val="32966676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0040748-5D62-4591-B86F-EABB69BFFB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49222"/>
            <a:ext cx="2460482" cy="7017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Questions</a:t>
            </a:r>
            <a:endParaRPr lang="en-US" sz="4400" dirty="0">
              <a:solidFill>
                <a:srgbClr val="365E9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86919372"/>
      </p:ext>
    </p:extLst>
  </p:cSld>
  <p:clrMapOvr>
    <a:masterClrMapping/>
  </p:clrMapOvr>
</p:sld>
</file>

<file path=ppt/theme/theme1.xml><?xml version="1.0" encoding="utf-8"?>
<a:theme xmlns:a="http://schemas.openxmlformats.org/drawingml/2006/main" name="Council_Template">
  <a:themeElements>
    <a:clrScheme name="City Council Presentation">
      <a:dk1>
        <a:srgbClr val="3F3F3F"/>
      </a:dk1>
      <a:lt1>
        <a:srgbClr val="D6DCE4"/>
      </a:lt1>
      <a:dk2>
        <a:srgbClr val="595959"/>
      </a:dk2>
      <a:lt2>
        <a:srgbClr val="D8D8D8"/>
      </a:lt2>
      <a:accent1>
        <a:srgbClr val="0070C0"/>
      </a:accent1>
      <a:accent2>
        <a:srgbClr val="C00000"/>
      </a:accent2>
      <a:accent3>
        <a:srgbClr val="A5A5A5"/>
      </a:accent3>
      <a:accent4>
        <a:srgbClr val="ED7D31"/>
      </a:accent4>
      <a:accent5>
        <a:srgbClr val="5B9BD5"/>
      </a:accent5>
      <a:accent6>
        <a:srgbClr val="70AD47"/>
      </a:accent6>
      <a:hlink>
        <a:srgbClr val="0070C0"/>
      </a:hlink>
      <a:folHlink>
        <a:srgbClr val="0070C0"/>
      </a:folHlink>
    </a:clrScheme>
    <a:fontScheme name="Office">
      <a:majorFont>
        <a:latin typeface="Calibri Light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bg2">
            <a:lumMod val="90000"/>
          </a:schemeClr>
        </a:solidFill>
        <a:ln>
          <a:solidFill>
            <a:schemeClr val="bg2">
              <a:lumMod val="90000"/>
            </a:schemeClr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resentation1" id="{4E372D44-FD36-43E3-B57B-73286CEA71A2}" vid="{45467F77-4522-4669-8208-49E7C6525F99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C89D453901E414595B9AF3080802ABE" ma:contentTypeVersion="" ma:contentTypeDescription="Create a new document." ma:contentTypeScope="" ma:versionID="68bbb5fca727a849339a800b134e892f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f3e687d5f98ee29b9cfcc2ff24550dc4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6CC61A5-E678-4B25-BFD2-173E25BB246F}">
  <ds:schemaRefs>
    <ds:schemaRef ds:uri="http://www.w3.org/XML/1998/namespace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purl.org/dc/dcmitype/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BC4B70E5-1FEB-4727-A9DE-F4B219713C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E5FE289-EC13-424D-98C2-8F6264034FA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Council_Presentation_Template</Template>
  <TotalTime>1133</TotalTime>
  <Words>312</Words>
  <Application>Microsoft Office PowerPoint</Application>
  <PresentationFormat>Widescreen</PresentationFormat>
  <Paragraphs>71</Paragraphs>
  <Slides>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Council_Template</vt:lpstr>
      <vt:lpstr>2020 Local Partnership Program (Competitive)  Kammerer Road Complete Reconstruction Bruceville Road to Lent Ranch Parkway</vt:lpstr>
      <vt:lpstr>Project Location</vt:lpstr>
      <vt:lpstr>Project Summary</vt:lpstr>
      <vt:lpstr>Project Limits</vt:lpstr>
      <vt:lpstr>Competitive Criteria</vt:lpstr>
      <vt:lpstr>Competitive Criteria, Safety and Preservation</vt:lpstr>
      <vt:lpstr>Project Schedule</vt:lpstr>
      <vt:lpstr>Project Cost</vt:lpstr>
      <vt:lpstr>Questions</vt:lpstr>
    </vt:vector>
  </TitlesOfParts>
  <Company>City of Elk Grove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Bohlman</dc:creator>
  <cp:lastModifiedBy>Kevin Bewsey</cp:lastModifiedBy>
  <cp:revision>189</cp:revision>
  <cp:lastPrinted>2020-03-25T18:26:24Z</cp:lastPrinted>
  <dcterms:created xsi:type="dcterms:W3CDTF">2020-03-10T19:16:24Z</dcterms:created>
  <dcterms:modified xsi:type="dcterms:W3CDTF">2020-05-12T18:14:04Z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0x0101001C89D453901E414595B9AF3080802ABE</vt:lpwstr>
  </property>
</Properties>
</file>