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3"/>
  </p:sldMasterIdLst>
  <p:notesMasterIdLst>
    <p:notesMasterId r:id="rId11"/>
  </p:notesMasterIdLst>
  <p:sldIdLst>
    <p:sldId id="257" r:id="rId4"/>
    <p:sldId id="264" r:id="rId5"/>
    <p:sldId id="258" r:id="rId6"/>
    <p:sldId id="259" r:id="rId7"/>
    <p:sldId id="326" r:id="rId8"/>
    <p:sldId id="324" r:id="rId9"/>
    <p:sldId id="32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B"/>
    <a:srgbClr val="383A35"/>
    <a:srgbClr val="A9A8A9"/>
    <a:srgbClr val="B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E6B87-8594-4DBC-A300-7E066B2C0C73}" v="7" dt="2025-02-27T00:49:52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70" autoAdjust="0"/>
  </p:normalViewPr>
  <p:slideViewPr>
    <p:cSldViewPr snapToGrid="0">
      <p:cViewPr varScale="1">
        <p:scale>
          <a:sx n="88" d="100"/>
          <a:sy n="88" d="100"/>
        </p:scale>
        <p:origin x="85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Parkins" userId="S::nicpar01@lslcpas.com::ec91f376-86ea-4572-b955-5dc03d099ad5" providerId="AD" clId="Web-{D81E6B87-8594-4DBC-A300-7E066B2C0C73}"/>
    <pc:docChg chg="modSld">
      <pc:chgData name="Nick Parkins" userId="S::nicpar01@lslcpas.com::ec91f376-86ea-4572-b955-5dc03d099ad5" providerId="AD" clId="Web-{D81E6B87-8594-4DBC-A300-7E066B2C0C73}" dt="2025-02-27T00:49:51.024" v="5" actId="20577"/>
      <pc:docMkLst>
        <pc:docMk/>
      </pc:docMkLst>
      <pc:sldChg chg="modSp">
        <pc:chgData name="Nick Parkins" userId="S::nicpar01@lslcpas.com::ec91f376-86ea-4572-b955-5dc03d099ad5" providerId="AD" clId="Web-{D81E6B87-8594-4DBC-A300-7E066B2C0C73}" dt="2025-02-27T00:49:51.024" v="5" actId="20577"/>
        <pc:sldMkLst>
          <pc:docMk/>
          <pc:sldMk cId="910785427" sldId="257"/>
        </pc:sldMkLst>
        <pc:spChg chg="mod">
          <ac:chgData name="Nick Parkins" userId="S::nicpar01@lslcpas.com::ec91f376-86ea-4572-b955-5dc03d099ad5" providerId="AD" clId="Web-{D81E6B87-8594-4DBC-A300-7E066B2C0C73}" dt="2025-02-27T00:49:51.024" v="5" actId="20577"/>
          <ac:spMkLst>
            <pc:docMk/>
            <pc:sldMk cId="910785427" sldId="257"/>
            <ac:spMk id="2" creationId="{E35487F9-3413-F071-F0FF-81E081804012}"/>
          </ac:spMkLst>
        </pc:spChg>
      </pc:sldChg>
    </pc:docChg>
  </pc:docChgLst>
  <pc:docChgLst>
    <pc:chgData name="Guest User" userId="S::urn:spo:anon#fe64ccce698ba97a6d446abada54a6b9f809d6617e573935bdfa562c1a2b78de::" providerId="AD" clId="Web-{0EBBF645-09F8-24B0-2A74-47FCF12394A3}"/>
    <pc:docChg chg="modSld">
      <pc:chgData name="Guest User" userId="S::urn:spo:anon#fe64ccce698ba97a6d446abada54a6b9f809d6617e573935bdfa562c1a2b78de::" providerId="AD" clId="Web-{0EBBF645-09F8-24B0-2A74-47FCF12394A3}" dt="2025-02-24T19:31:42.605" v="26" actId="20577"/>
      <pc:docMkLst>
        <pc:docMk/>
      </pc:docMkLst>
      <pc:sldChg chg="modSp">
        <pc:chgData name="Guest User" userId="S::urn:spo:anon#fe64ccce698ba97a6d446abada54a6b9f809d6617e573935bdfa562c1a2b78de::" providerId="AD" clId="Web-{0EBBF645-09F8-24B0-2A74-47FCF12394A3}" dt="2025-02-24T19:31:42.605" v="26" actId="20577"/>
        <pc:sldMkLst>
          <pc:docMk/>
          <pc:sldMk cId="910785427" sldId="257"/>
        </pc:sldMkLst>
        <pc:spChg chg="mod">
          <ac:chgData name="Guest User" userId="S::urn:spo:anon#fe64ccce698ba97a6d446abada54a6b9f809d6617e573935bdfa562c1a2b78de::" providerId="AD" clId="Web-{0EBBF645-09F8-24B0-2A74-47FCF12394A3}" dt="2025-02-24T19:31:42.605" v="26" actId="20577"/>
          <ac:spMkLst>
            <pc:docMk/>
            <pc:sldMk cId="910785427" sldId="257"/>
            <ac:spMk id="5" creationId="{9DA08382-0FD5-7C61-1F0F-30088134370F}"/>
          </ac:spMkLst>
        </pc:spChg>
      </pc:sldChg>
      <pc:sldChg chg="modSp">
        <pc:chgData name="Guest User" userId="S::urn:spo:anon#fe64ccce698ba97a6d446abada54a6b9f809d6617e573935bdfa562c1a2b78de::" providerId="AD" clId="Web-{0EBBF645-09F8-24B0-2A74-47FCF12394A3}" dt="2025-02-24T19:31:13.839" v="21" actId="20577"/>
        <pc:sldMkLst>
          <pc:docMk/>
          <pc:sldMk cId="3149054017" sldId="326"/>
        </pc:sldMkLst>
        <pc:spChg chg="mod">
          <ac:chgData name="Guest User" userId="S::urn:spo:anon#fe64ccce698ba97a6d446abada54a6b9f809d6617e573935bdfa562c1a2b78de::" providerId="AD" clId="Web-{0EBBF645-09F8-24B0-2A74-47FCF12394A3}" dt="2025-02-24T19:31:13.839" v="21" actId="20577"/>
          <ac:spMkLst>
            <pc:docMk/>
            <pc:sldMk cId="3149054017" sldId="326"/>
            <ac:spMk id="3" creationId="{680DE3F3-3576-7BFD-031B-A3158064E918}"/>
          </ac:spMkLst>
        </pc:spChg>
      </pc:sldChg>
    </pc:docChg>
  </pc:docChgLst>
  <pc:docChgLst>
    <pc:chgData name="Guest User" userId="S::urn:spo:anon#fe64ccce698ba97a6d446abada54a6b9f809d6617e573935bdfa562c1a2b78de::" providerId="AD" clId="Web-{B26E1AF7-262C-F85D-1FC1-2069C0BC0770}"/>
    <pc:docChg chg="modSld">
      <pc:chgData name="Guest User" userId="S::urn:spo:anon#fe64ccce698ba97a6d446abada54a6b9f809d6617e573935bdfa562c1a2b78de::" providerId="AD" clId="Web-{B26E1AF7-262C-F85D-1FC1-2069C0BC0770}" dt="2025-02-24T19:32:45.469" v="24" actId="20577"/>
      <pc:docMkLst>
        <pc:docMk/>
      </pc:docMkLst>
      <pc:sldChg chg="modSp">
        <pc:chgData name="Guest User" userId="S::urn:spo:anon#fe64ccce698ba97a6d446abada54a6b9f809d6617e573935bdfa562c1a2b78de::" providerId="AD" clId="Web-{B26E1AF7-262C-F85D-1FC1-2069C0BC0770}" dt="2025-02-24T19:32:16.297" v="4" actId="20577"/>
        <pc:sldMkLst>
          <pc:docMk/>
          <pc:sldMk cId="520239174" sldId="258"/>
        </pc:sldMkLst>
        <pc:spChg chg="mod">
          <ac:chgData name="Guest User" userId="S::urn:spo:anon#fe64ccce698ba97a6d446abada54a6b9f809d6617e573935bdfa562c1a2b78de::" providerId="AD" clId="Web-{B26E1AF7-262C-F85D-1FC1-2069C0BC0770}" dt="2025-02-24T19:32:16.297" v="4" actId="20577"/>
          <ac:spMkLst>
            <pc:docMk/>
            <pc:sldMk cId="520239174" sldId="258"/>
            <ac:spMk id="3" creationId="{680DE3F3-3576-7BFD-031B-A3158064E918}"/>
          </ac:spMkLst>
        </pc:spChg>
      </pc:sldChg>
      <pc:sldChg chg="modSp">
        <pc:chgData name="Guest User" userId="S::urn:spo:anon#fe64ccce698ba97a6d446abada54a6b9f809d6617e573935bdfa562c1a2b78de::" providerId="AD" clId="Web-{B26E1AF7-262C-F85D-1FC1-2069C0BC0770}" dt="2025-02-24T19:32:35.391" v="12" actId="20577"/>
        <pc:sldMkLst>
          <pc:docMk/>
          <pc:sldMk cId="2165903668" sldId="259"/>
        </pc:sldMkLst>
        <pc:spChg chg="mod">
          <ac:chgData name="Guest User" userId="S::urn:spo:anon#fe64ccce698ba97a6d446abada54a6b9f809d6617e573935bdfa562c1a2b78de::" providerId="AD" clId="Web-{B26E1AF7-262C-F85D-1FC1-2069C0BC0770}" dt="2025-02-24T19:32:35.391" v="12" actId="20577"/>
          <ac:spMkLst>
            <pc:docMk/>
            <pc:sldMk cId="2165903668" sldId="259"/>
            <ac:spMk id="3" creationId="{D07E0996-FF3F-B4DA-14A9-A7E95CCCD9E3}"/>
          </ac:spMkLst>
        </pc:spChg>
      </pc:sldChg>
      <pc:sldChg chg="modSp">
        <pc:chgData name="Guest User" userId="S::urn:spo:anon#fe64ccce698ba97a6d446abada54a6b9f809d6617e573935bdfa562c1a2b78de::" providerId="AD" clId="Web-{B26E1AF7-262C-F85D-1FC1-2069C0BC0770}" dt="2025-02-24T19:32:45.469" v="24" actId="20577"/>
        <pc:sldMkLst>
          <pc:docMk/>
          <pc:sldMk cId="3149054017" sldId="326"/>
        </pc:sldMkLst>
        <pc:spChg chg="mod">
          <ac:chgData name="Guest User" userId="S::urn:spo:anon#fe64ccce698ba97a6d446abada54a6b9f809d6617e573935bdfa562c1a2b78de::" providerId="AD" clId="Web-{B26E1AF7-262C-F85D-1FC1-2069C0BC0770}" dt="2025-02-24T19:32:45.469" v="24" actId="20577"/>
          <ac:spMkLst>
            <pc:docMk/>
            <pc:sldMk cId="3149054017" sldId="326"/>
            <ac:spMk id="2" creationId="{F2645277-12AF-7E85-79B9-03FCFD1295F6}"/>
          </ac:spMkLst>
        </pc:spChg>
      </pc:sldChg>
    </pc:docChg>
  </pc:docChgLst>
  <pc:docChgLst>
    <pc:chgData name="Nick Parkins" userId="S::nicpar01@lslcpas.com::ec91f376-86ea-4572-b955-5dc03d099ad5" providerId="AD" clId="Web-{9AC50F2E-4A82-4896-A5F1-9F0188B9547C}"/>
    <pc:docChg chg="modSld">
      <pc:chgData name="Nick Parkins" userId="S::nicpar01@lslcpas.com::ec91f376-86ea-4572-b955-5dc03d099ad5" providerId="AD" clId="Web-{9AC50F2E-4A82-4896-A5F1-9F0188B9547C}" dt="2025-02-24T19:35:45.182" v="9" actId="20577"/>
      <pc:docMkLst>
        <pc:docMk/>
      </pc:docMkLst>
      <pc:sldChg chg="modSp">
        <pc:chgData name="Nick Parkins" userId="S::nicpar01@lslcpas.com::ec91f376-86ea-4572-b955-5dc03d099ad5" providerId="AD" clId="Web-{9AC50F2E-4A82-4896-A5F1-9F0188B9547C}" dt="2025-02-24T19:35:45.182" v="9" actId="20577"/>
        <pc:sldMkLst>
          <pc:docMk/>
          <pc:sldMk cId="2165903668" sldId="259"/>
        </pc:sldMkLst>
        <pc:spChg chg="mod">
          <ac:chgData name="Nick Parkins" userId="S::nicpar01@lslcpas.com::ec91f376-86ea-4572-b955-5dc03d099ad5" providerId="AD" clId="Web-{9AC50F2E-4A82-4896-A5F1-9F0188B9547C}" dt="2025-02-24T19:35:45.182" v="9" actId="20577"/>
          <ac:spMkLst>
            <pc:docMk/>
            <pc:sldMk cId="2165903668" sldId="259"/>
            <ac:spMk id="3" creationId="{D07E0996-FF3F-B4DA-14A9-A7E95CCCD9E3}"/>
          </ac:spMkLst>
        </pc:spChg>
      </pc:sldChg>
      <pc:sldChg chg="modSp">
        <pc:chgData name="Nick Parkins" userId="S::nicpar01@lslcpas.com::ec91f376-86ea-4572-b955-5dc03d099ad5" providerId="AD" clId="Web-{9AC50F2E-4A82-4896-A5F1-9F0188B9547C}" dt="2025-02-24T19:34:58.369" v="6" actId="1076"/>
        <pc:sldMkLst>
          <pc:docMk/>
          <pc:sldMk cId="3149054017" sldId="326"/>
        </pc:sldMkLst>
        <pc:spChg chg="mod">
          <ac:chgData name="Nick Parkins" userId="S::nicpar01@lslcpas.com::ec91f376-86ea-4572-b955-5dc03d099ad5" providerId="AD" clId="Web-{9AC50F2E-4A82-4896-A5F1-9F0188B9547C}" dt="2025-02-24T19:34:58.369" v="6" actId="1076"/>
          <ac:spMkLst>
            <pc:docMk/>
            <pc:sldMk cId="3149054017" sldId="326"/>
            <ac:spMk id="3" creationId="{680DE3F3-3576-7BFD-031B-A3158064E9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AEDB-DAC6-43AF-A9CC-2CE37E239C3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CF8CC-9E45-407F-898B-81DF960E6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replace the pictures by right-clicking on the image and selecting ‘change picture’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bulleted text slide – single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bulleted text slide – 2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bulleted text slide – single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information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CF8CC-9E45-407F-898B-81DF960E61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C1BEF-4851-E6DE-DD54-20AABBC16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5574"/>
            <a:ext cx="10515600" cy="845114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BDA4-72DA-55C6-039C-A985F12E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7497"/>
            <a:ext cx="10515600" cy="164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4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D4EF-1AAC-0F61-D8EF-35A8F554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875071"/>
            <a:ext cx="10058400" cy="81561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A751-7304-E7B6-81C7-E13ED766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65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D4EF-1AAC-0F61-D8EF-35A8F554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875071"/>
            <a:ext cx="10058400" cy="81561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A751-7304-E7B6-81C7-E13ED766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65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D4EF-1AAC-0F61-D8EF-35A8F554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875071"/>
            <a:ext cx="10058400" cy="81561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A751-7304-E7B6-81C7-E13ED766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65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4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363B-A12D-3E84-6330-CED485CE4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714" y="2526890"/>
            <a:ext cx="10515600" cy="9340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2538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363B-A12D-3E84-6330-CED485CE4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714" y="2526890"/>
            <a:ext cx="10515600" cy="93406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2049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E137-CA53-7069-6F95-A8C33CC2C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9AB42-9BB6-D931-2698-A65707840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E1E4B9-A617-921C-F0A7-D7C02581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875071"/>
            <a:ext cx="10058400" cy="81561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1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9" r:id="rId2"/>
    <p:sldLayoutId id="2147483736" r:id="rId3"/>
    <p:sldLayoutId id="2147483746" r:id="rId4"/>
    <p:sldLayoutId id="2147483747" r:id="rId5"/>
    <p:sldLayoutId id="2147483737" r:id="rId6"/>
    <p:sldLayoutId id="2147483748" r:id="rId7"/>
    <p:sldLayoutId id="214748373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87F9-3413-F071-F0FF-81E08180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2024 Agreed Upon Procedures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08382-0FD5-7C61-1F0F-30088134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Nick Parkins, CPA, Audit Supervisor</a:t>
            </a:r>
          </a:p>
          <a:p>
            <a:endParaRPr lang="en-US" sz="1600" dirty="0"/>
          </a:p>
          <a:p>
            <a:r>
              <a:rPr lang="en-US" sz="2000" dirty="0">
                <a:latin typeface="Arial"/>
                <a:cs typeface="Arial"/>
              </a:rPr>
              <a:t>February 27, 2025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78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277-12AF-7E85-79B9-03FCFD1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LSL Team</a:t>
            </a:r>
          </a:p>
        </p:txBody>
      </p:sp>
      <p:pic>
        <p:nvPicPr>
          <p:cNvPr id="13" name="Google Shape;171;p2">
            <a:extLst>
              <a:ext uri="{FF2B5EF4-FFF2-40B4-BE49-F238E27FC236}">
                <a16:creationId xmlns:a16="http://schemas.microsoft.com/office/drawing/2014/main" id="{70B6F9CE-CAAB-C871-B958-2724910DF147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345" y="2017045"/>
            <a:ext cx="1826343" cy="18263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2;p2">
            <a:extLst>
              <a:ext uri="{FF2B5EF4-FFF2-40B4-BE49-F238E27FC236}">
                <a16:creationId xmlns:a16="http://schemas.microsoft.com/office/drawing/2014/main" id="{31FD81F3-367E-E9D9-55DB-46E0A607882A}"/>
              </a:ext>
            </a:extLst>
          </p:cNvPr>
          <p:cNvSpPr txBox="1"/>
          <p:nvPr/>
        </p:nvSpPr>
        <p:spPr>
          <a:xfrm>
            <a:off x="4611991" y="4326839"/>
            <a:ext cx="2968017" cy="86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9289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Riley Greenlee, CPA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  <a:b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Assurance &amp; Advisory</a:t>
            </a:r>
            <a:endParaRPr dirty="0"/>
          </a:p>
        </p:txBody>
      </p:sp>
      <p:sp>
        <p:nvSpPr>
          <p:cNvPr id="6" name="Google Shape;172;p2">
            <a:extLst>
              <a:ext uri="{FF2B5EF4-FFF2-40B4-BE49-F238E27FC236}">
                <a16:creationId xmlns:a16="http://schemas.microsoft.com/office/drawing/2014/main" id="{80D1FABD-020A-E3F6-98D4-3C974809A853}"/>
              </a:ext>
            </a:extLst>
          </p:cNvPr>
          <p:cNvSpPr txBox="1"/>
          <p:nvPr/>
        </p:nvSpPr>
        <p:spPr>
          <a:xfrm>
            <a:off x="7479524" y="4326839"/>
            <a:ext cx="2968017" cy="86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9289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 Parkins, CPA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Supervisor</a:t>
            </a:r>
            <a:b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Assurance &amp; Advisory</a:t>
            </a:r>
            <a:endParaRPr dirty="0"/>
          </a:p>
        </p:txBody>
      </p:sp>
      <p:pic>
        <p:nvPicPr>
          <p:cNvPr id="1027" name="Picture 3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986FE738-8318-D33A-7947-3574903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28" y="2017044"/>
            <a:ext cx="1826343" cy="18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72;p2">
            <a:extLst>
              <a:ext uri="{FF2B5EF4-FFF2-40B4-BE49-F238E27FC236}">
                <a16:creationId xmlns:a16="http://schemas.microsoft.com/office/drawing/2014/main" id="{55B56A6F-0F26-B31F-11EE-F7D9D3397730}"/>
              </a:ext>
            </a:extLst>
          </p:cNvPr>
          <p:cNvSpPr txBox="1"/>
          <p:nvPr/>
        </p:nvSpPr>
        <p:spPr>
          <a:xfrm>
            <a:off x="1543490" y="4326839"/>
            <a:ext cx="2968017" cy="86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9289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Christian Townes, CPA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b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Assurance &amp; Advisory</a:t>
            </a:r>
            <a:endParaRPr dirty="0"/>
          </a:p>
        </p:txBody>
      </p:sp>
      <p:pic>
        <p:nvPicPr>
          <p:cNvPr id="1029" name="Picture 5" descr="A person with long hair and a tie&#10;&#10;Description automatically generated">
            <a:extLst>
              <a:ext uri="{FF2B5EF4-FFF2-40B4-BE49-F238E27FC236}">
                <a16:creationId xmlns:a16="http://schemas.microsoft.com/office/drawing/2014/main" id="{713BD5EF-4BDF-4582-FB23-33B7BF4A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62" y="2017044"/>
            <a:ext cx="1826343" cy="18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4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277-12AF-7E85-79B9-03FCFD1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DE3F3-3576-7BFD-031B-A3158064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system-ui"/>
                <a:cs typeface="Arial"/>
              </a:rPr>
              <a:t>LSL has been engaged by the Sacramento Transportation Authority to perform the following </a:t>
            </a:r>
            <a:r>
              <a:rPr lang="en-US" dirty="0">
                <a:solidFill>
                  <a:srgbClr val="212529"/>
                </a:solidFill>
                <a:latin typeface="system-ui"/>
                <a:cs typeface="Arial"/>
              </a:rPr>
              <a:t>agreed upon procedures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  <a:cs typeface="Arial"/>
              </a:rPr>
              <a:t>: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system-ui"/>
              </a:rPr>
              <a:t>Review distributions of Measure A revenue received by the authority and the use of those funds by local agencies and the Authority for the purposes detailed in the Measure A Ordinance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system-ui"/>
              </a:rPr>
              <a:t>Assess internal controls over payment processing to determine if there were any deficiencies</a:t>
            </a:r>
          </a:p>
        </p:txBody>
      </p:sp>
    </p:spTree>
    <p:extLst>
      <p:ext uri="{BB962C8B-B14F-4D97-AF65-F5344CB8AC3E}">
        <p14:creationId xmlns:p14="http://schemas.microsoft.com/office/powerpoint/2010/main" val="52023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0996-FF3F-B4DA-14A9-A7E95CCC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513" y="1825625"/>
            <a:ext cx="10928287" cy="4351338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212529"/>
                </a:solidFill>
                <a:latin typeface="system-ui"/>
                <a:cs typeface="Arial"/>
              </a:rPr>
              <a:t>Compliance agreed-upon procedures</a:t>
            </a:r>
            <a:endParaRPr lang="en-US" b="0" i="0" dirty="0">
              <a:solidFill>
                <a:srgbClr val="212529"/>
              </a:solidFill>
              <a:effectLst/>
              <a:latin typeface="system-ui"/>
            </a:endParaRPr>
          </a:p>
          <a:p>
            <a:pPr lvl="1"/>
            <a:r>
              <a:rPr lang="en-US" dirty="0">
                <a:solidFill>
                  <a:srgbClr val="212529"/>
                </a:solidFill>
                <a:latin typeface="system-ui"/>
                <a:cs typeface="Arial"/>
              </a:rPr>
              <a:t>August 12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  <a:cs typeface="Arial"/>
              </a:rPr>
              <a:t> – August</a:t>
            </a:r>
            <a:r>
              <a:rPr lang="en-US" dirty="0">
                <a:solidFill>
                  <a:srgbClr val="212529"/>
                </a:solidFill>
                <a:latin typeface="system-ui"/>
                <a:cs typeface="Arial"/>
              </a:rPr>
              <a:t> 15,</a:t>
            </a:r>
            <a:r>
              <a:rPr lang="en-US" b="0" i="0" dirty="0">
                <a:solidFill>
                  <a:srgbClr val="212529"/>
                </a:solidFill>
                <a:effectLst/>
                <a:latin typeface="system-ui"/>
                <a:cs typeface="Arial"/>
              </a:rPr>
              <a:t> 2024</a:t>
            </a:r>
            <a:br>
              <a:rPr lang="en-US" dirty="0">
                <a:solidFill>
                  <a:srgbClr val="212529"/>
                </a:solidFill>
                <a:latin typeface="system-ui"/>
                <a:cs typeface="Arial"/>
              </a:rPr>
            </a:br>
            <a:endParaRPr lang="en-US" b="0" i="0" dirty="0">
              <a:solidFill>
                <a:srgbClr val="212529"/>
              </a:solidFill>
              <a:effectLst/>
              <a:latin typeface="system-ui"/>
            </a:endParaRPr>
          </a:p>
          <a:p>
            <a:pPr lvl="2"/>
            <a:r>
              <a:rPr lang="en-US" sz="2400" dirty="0">
                <a:solidFill>
                  <a:srgbClr val="212529"/>
                </a:solidFill>
                <a:latin typeface="system-ui"/>
                <a:cs typeface="Arial"/>
              </a:rPr>
              <a:t>Detailed testing of compliance with measure A Ordinances</a:t>
            </a:r>
          </a:p>
          <a:p>
            <a:pPr lvl="2"/>
            <a:r>
              <a:rPr lang="en-US" sz="2400" dirty="0">
                <a:solidFill>
                  <a:srgbClr val="212529"/>
                </a:solidFill>
                <a:latin typeface="system-ui"/>
                <a:cs typeface="Arial"/>
              </a:rPr>
              <a:t>Other procedures necessary to obtain sufficient, appropriate evidence</a:t>
            </a:r>
            <a:br>
              <a:rPr lang="en-US" dirty="0">
                <a:solidFill>
                  <a:srgbClr val="212529"/>
                </a:solidFill>
                <a:latin typeface="system-ui"/>
                <a:cs typeface="Arial"/>
              </a:rPr>
            </a:br>
            <a:endParaRPr lang="en-US" dirty="0">
              <a:solidFill>
                <a:srgbClr val="212529"/>
              </a:solidFill>
              <a:latin typeface="system-ui"/>
              <a:cs typeface="Arial"/>
            </a:endParaRPr>
          </a:p>
          <a:p>
            <a:pPr lvl="1"/>
            <a:r>
              <a:rPr lang="en-US" dirty="0">
                <a:solidFill>
                  <a:srgbClr val="212529"/>
                </a:solidFill>
                <a:latin typeface="system-ui"/>
              </a:rPr>
              <a:t>Additional work performed in response to additional detailed requests and outstanding items between September and December 2024</a:t>
            </a:r>
          </a:p>
          <a:p>
            <a:pPr lvl="1"/>
            <a:endParaRPr lang="en-US" dirty="0">
              <a:solidFill>
                <a:srgbClr val="212529"/>
              </a:solidFill>
              <a:latin typeface="system-ui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763E60-0D26-9822-6D0E-9604DC2B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Engagement</a:t>
            </a:r>
          </a:p>
        </p:txBody>
      </p:sp>
    </p:spTree>
    <p:extLst>
      <p:ext uri="{BB962C8B-B14F-4D97-AF65-F5344CB8AC3E}">
        <p14:creationId xmlns:p14="http://schemas.microsoft.com/office/powerpoint/2010/main" val="216590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277-12AF-7E85-79B9-03FCFD1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Results of Compliance Agreed Upon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DE3F3-3576-7BFD-031B-A3158064E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16" y="2314143"/>
            <a:ext cx="10515600" cy="3906581"/>
          </a:xfrm>
        </p:spPr>
        <p:txBody>
          <a:bodyPr lIns="91440" tIns="45720" rIns="91440" bIns="45720" anchor="t"/>
          <a:lstStyle/>
          <a:p>
            <a:r>
              <a:rPr lang="en-US" sz="2400" dirty="0">
                <a:solidFill>
                  <a:srgbClr val="212529"/>
                </a:solidFill>
                <a:latin typeface="system-ui"/>
                <a:cs typeface="Arial"/>
              </a:rPr>
              <a:t>We noted no material exceptions in our review of compliance with the Measure A Ordinance. We had best practice recommendations to improve the monitoring and compliance of the program in the following areas:</a:t>
            </a:r>
          </a:p>
          <a:p>
            <a:pPr lvl="1"/>
            <a:r>
              <a:rPr lang="en-US" sz="2300" dirty="0">
                <a:solidFill>
                  <a:srgbClr val="212529"/>
                </a:solidFill>
                <a:latin typeface="system-ui"/>
                <a:cs typeface="Arial"/>
              </a:rPr>
              <a:t>Monitoring of timeliness of Measure A allocation spending</a:t>
            </a:r>
            <a:endParaRPr lang="en-US" sz="2300">
              <a:latin typeface="system-ui"/>
              <a:cs typeface="Arial"/>
            </a:endParaRPr>
          </a:p>
          <a:p>
            <a:pPr lvl="1"/>
            <a:r>
              <a:rPr lang="en-US" sz="2300" dirty="0">
                <a:solidFill>
                  <a:srgbClr val="212529"/>
                </a:solidFill>
                <a:latin typeface="system-ui"/>
                <a:cs typeface="Arial"/>
              </a:rPr>
              <a:t>Implementation of a limitation to the extension of contracts under Measure A</a:t>
            </a:r>
            <a:endParaRPr lang="en-US" sz="2300">
              <a:latin typeface="system-ui"/>
              <a:cs typeface="Arial"/>
            </a:endParaRPr>
          </a:p>
          <a:p>
            <a:pPr lvl="1"/>
            <a:r>
              <a:rPr lang="en-US" sz="2300" dirty="0">
                <a:solidFill>
                  <a:srgbClr val="212529"/>
                </a:solidFill>
                <a:latin typeface="system-ui"/>
                <a:cs typeface="Arial"/>
              </a:rPr>
              <a:t>Implementation of a policy for local agencies to present program balance information</a:t>
            </a:r>
            <a:endParaRPr lang="en-US" sz="2300">
              <a:latin typeface="system-ui"/>
              <a:cs typeface="Arial"/>
            </a:endParaRPr>
          </a:p>
          <a:p>
            <a:pPr lvl="1"/>
            <a:r>
              <a:rPr lang="en-US" sz="2300" dirty="0">
                <a:solidFill>
                  <a:srgbClr val="212529"/>
                </a:solidFill>
                <a:latin typeface="system-ui"/>
                <a:cs typeface="Arial"/>
              </a:rPr>
              <a:t>Strengthening of impact fee forecasting methods</a:t>
            </a:r>
          </a:p>
          <a:p>
            <a:pPr lvl="1"/>
            <a:endParaRPr lang="en-US" sz="2300" dirty="0">
              <a:solidFill>
                <a:srgbClr val="212529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14905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891E09-E310-9FEB-69BE-DF7DDF66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3" y="293832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3536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891E09-E310-9FEB-69BE-DF7DDF66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2889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www.l</a:t>
            </a:r>
            <a:r>
              <a:rPr lang="en-US" b="1" dirty="0">
                <a:solidFill>
                  <a:srgbClr val="00A19B"/>
                </a:solidFill>
              </a:rPr>
              <a:t>slcpas.com</a:t>
            </a:r>
            <a:br>
              <a:rPr lang="en-US" b="1" dirty="0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contact.us@ls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lcp</a:t>
            </a:r>
            <a:r>
              <a:rPr lang="en-US" sz="2400" b="1" dirty="0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as.com</a:t>
            </a:r>
            <a:br>
              <a:rPr lang="en-US" b="1" dirty="0">
                <a:solidFill>
                  <a:srgbClr val="00A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A1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88966-CE9B-C0FB-EFA5-4F963E42AB8C}"/>
              </a:ext>
            </a:extLst>
          </p:cNvPr>
          <p:cNvSpPr txBox="1"/>
          <p:nvPr/>
        </p:nvSpPr>
        <p:spPr>
          <a:xfrm>
            <a:off x="0" y="454218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19B"/>
                </a:solidFill>
              </a:rPr>
              <a:t>CALIFORNIA:  Irvine  |  Sacramento</a:t>
            </a:r>
          </a:p>
          <a:p>
            <a:pPr algn="ctr"/>
            <a:endParaRPr lang="en-US" b="1" dirty="0">
              <a:solidFill>
                <a:srgbClr val="00A19B"/>
              </a:solidFill>
            </a:endParaRPr>
          </a:p>
          <a:p>
            <a:pPr algn="ctr"/>
            <a:r>
              <a:rPr lang="en-US" b="1" dirty="0">
                <a:solidFill>
                  <a:srgbClr val="00A19B"/>
                </a:solidFill>
              </a:rPr>
              <a:t>TEXAS: The Woodlands</a:t>
            </a:r>
          </a:p>
        </p:txBody>
      </p:sp>
    </p:spTree>
    <p:extLst>
      <p:ext uri="{BB962C8B-B14F-4D97-AF65-F5344CB8AC3E}">
        <p14:creationId xmlns:p14="http://schemas.microsoft.com/office/powerpoint/2010/main" val="514553160"/>
      </p:ext>
    </p:extLst>
  </p:cSld>
  <p:clrMapOvr>
    <a:masterClrMapping/>
  </p:clrMapOvr>
</p:sld>
</file>

<file path=ppt/theme/theme1.xml><?xml version="1.0" encoding="utf-8"?>
<a:theme xmlns:a="http://schemas.openxmlformats.org/drawingml/2006/main" name="LSL POWERPOINT TEMPLATE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L POWERPOINT TEMPLATE 2023" id="{2BE62C80-C88B-4379-AEDB-9671447F3E50}" vid="{5290BF68-6548-4B04-9ED3-163BD7DAEB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0838EBF2FB42837130A4AEE42CF2" ma:contentTypeVersion="18" ma:contentTypeDescription="Create a new document." ma:contentTypeScope="" ma:versionID="eb5f3cc9413143ead0bd16f158f5e094">
  <xsd:schema xmlns:xsd="http://www.w3.org/2001/XMLSchema" xmlns:xs="http://www.w3.org/2001/XMLSchema" xmlns:p="http://schemas.microsoft.com/office/2006/metadata/properties" xmlns:ns2="8f98bae5-a605-4eed-a871-1ef8b53b6521" xmlns:ns3="d612c6d0-d459-443a-b239-e989686eeb22" targetNamespace="http://schemas.microsoft.com/office/2006/metadata/properties" ma:root="true" ma:fieldsID="7e72f1c5b31e0ca770e0e4d09f70ceb9" ns2:_="" ns3:_="">
    <xsd:import namespace="8f98bae5-a605-4eed-a871-1ef8b53b6521"/>
    <xsd:import namespace="d612c6d0-d459-443a-b239-e989686ee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8bae5-a605-4eed-a871-1ef8b53b6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4a9f3f-c33f-43ed-8ee9-80d136ec9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2c6d0-d459-443a-b239-e989686ee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05a909-feee-4072-9d34-15c14fed7c71}" ma:internalName="TaxCatchAll" ma:showField="CatchAllData" ma:web="d612c6d0-d459-443a-b239-e989686eeb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98bae5-a605-4eed-a871-1ef8b53b6521">
      <Terms xmlns="http://schemas.microsoft.com/office/infopath/2007/PartnerControls"/>
    </lcf76f155ced4ddcb4097134ff3c332f>
    <TaxCatchAll xmlns="d612c6d0-d459-443a-b239-e989686eeb22" xsi:nil="true"/>
  </documentManagement>
</p:properties>
</file>

<file path=customXml/itemProps1.xml><?xml version="1.0" encoding="utf-8"?>
<ds:datastoreItem xmlns:ds="http://schemas.openxmlformats.org/officeDocument/2006/customXml" ds:itemID="{9B73ABF5-92BA-4FD5-BA5B-2097CA96D342}"/>
</file>

<file path=customXml/itemProps2.xml><?xml version="1.0" encoding="utf-8"?>
<ds:datastoreItem xmlns:ds="http://schemas.openxmlformats.org/officeDocument/2006/customXml" ds:itemID="{B6914413-F111-4FE9-93D7-06C3334D6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7EFF1-A27C-45C4-BAB3-BFFA63FD1169}"/>
</file>

<file path=docProps/app.xml><?xml version="1.0" encoding="utf-8"?>
<Properties xmlns="http://schemas.openxmlformats.org/officeDocument/2006/extended-properties" xmlns:vt="http://schemas.openxmlformats.org/officeDocument/2006/docPropsVTypes">
  <Template>LSL POWERPOINT TEMPLATE 2023</Template>
  <TotalTime>425</TotalTime>
  <Words>315</Words>
  <Application>Microsoft Office PowerPoint</Application>
  <PresentationFormat>Widescreen</PresentationFormat>
  <Paragraphs>45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LSL POWERPOINT TEMPLATE 2023</vt:lpstr>
      <vt:lpstr>2024 Agreed Upon Procedures</vt:lpstr>
      <vt:lpstr>Your LSL Team</vt:lpstr>
      <vt:lpstr>Scope of Engagement</vt:lpstr>
      <vt:lpstr>Scope of Engagement</vt:lpstr>
      <vt:lpstr>Results of Compliance Agreed Upon Procedures</vt:lpstr>
      <vt:lpstr>Questions</vt:lpstr>
      <vt:lpstr>www.lslcpas.com  contact.us@lslcpas.com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 Jacob</dc:creator>
  <cp:lastModifiedBy>Nick Parkins</cp:lastModifiedBy>
  <cp:revision>53</cp:revision>
  <dcterms:created xsi:type="dcterms:W3CDTF">2023-02-24T20:39:05Z</dcterms:created>
  <dcterms:modified xsi:type="dcterms:W3CDTF">2025-02-27T00:49:56Z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0x01010042D20838EBF2FB42837130A4AEE42CF2</vt:lpwstr>
  </property>
</Properties>
</file>